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notesMasterIdLst>
    <p:notesMasterId r:id="rId40"/>
  </p:notesMasterIdLst>
  <p:sldIdLst>
    <p:sldId id="397" r:id="rId2"/>
    <p:sldId id="279" r:id="rId3"/>
    <p:sldId id="297" r:id="rId4"/>
    <p:sldId id="298" r:id="rId5"/>
    <p:sldId id="299" r:id="rId6"/>
    <p:sldId id="300" r:id="rId7"/>
    <p:sldId id="398" r:id="rId8"/>
    <p:sldId id="278" r:id="rId9"/>
    <p:sldId id="268" r:id="rId10"/>
    <p:sldId id="274" r:id="rId11"/>
    <p:sldId id="258" r:id="rId12"/>
    <p:sldId id="315" r:id="rId13"/>
    <p:sldId id="260" r:id="rId14"/>
    <p:sldId id="316" r:id="rId15"/>
    <p:sldId id="263" r:id="rId16"/>
    <p:sldId id="264" r:id="rId17"/>
    <p:sldId id="317" r:id="rId18"/>
    <p:sldId id="275" r:id="rId19"/>
    <p:sldId id="318" r:id="rId20"/>
    <p:sldId id="399" r:id="rId21"/>
    <p:sldId id="400" r:id="rId22"/>
    <p:sldId id="285" r:id="rId23"/>
    <p:sldId id="276" r:id="rId24"/>
    <p:sldId id="288" r:id="rId25"/>
    <p:sldId id="290" r:id="rId26"/>
    <p:sldId id="282" r:id="rId27"/>
    <p:sldId id="283" r:id="rId28"/>
    <p:sldId id="284" r:id="rId29"/>
    <p:sldId id="292" r:id="rId30"/>
    <p:sldId id="304" r:id="rId31"/>
    <p:sldId id="303" r:id="rId32"/>
    <p:sldId id="293" r:id="rId33"/>
    <p:sldId id="305" r:id="rId34"/>
    <p:sldId id="308" r:id="rId35"/>
    <p:sldId id="306" r:id="rId36"/>
    <p:sldId id="307" r:id="rId37"/>
    <p:sldId id="294" r:id="rId38"/>
    <p:sldId id="309"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 Rath" initials="PR" lastIdx="0" clrIdx="0">
    <p:extLst>
      <p:ext uri="{19B8F6BF-5375-455C-9EA6-DF929625EA0E}">
        <p15:presenceInfo xmlns:p15="http://schemas.microsoft.com/office/powerpoint/2012/main" userId="S-1-5-21-734916673-431972486-3978541671-503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61" autoAdjust="0"/>
    <p:restoredTop sz="86307" autoAdjust="0"/>
  </p:normalViewPr>
  <p:slideViewPr>
    <p:cSldViewPr>
      <p:cViewPr varScale="1">
        <p:scale>
          <a:sx n="82" d="100"/>
          <a:sy n="82" d="100"/>
        </p:scale>
        <p:origin x="1373" y="67"/>
      </p:cViewPr>
      <p:guideLst>
        <p:guide orient="horz" pos="2160"/>
        <p:guide pos="2880"/>
      </p:guideLst>
    </p:cSldViewPr>
  </p:slideViewPr>
  <p:outlineViewPr>
    <p:cViewPr>
      <p:scale>
        <a:sx n="33" d="100"/>
        <a:sy n="33" d="100"/>
      </p:scale>
      <p:origin x="0" y="-181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commentAuthors" Target="commentAuthor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notesMaster" Target="notesMasters/notesMaster1.xml" /><Relationship Id="rId45"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viewProps" Target="viewProps.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 /></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 /></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emf" /><Relationship Id="rId2" Type="http://schemas.openxmlformats.org/officeDocument/2006/relationships/image" Target="../media/image22.emf" /><Relationship Id="rId1" Type="http://schemas.openxmlformats.org/officeDocument/2006/relationships/image" Target="../media/image21.emf" /><Relationship Id="rId5" Type="http://schemas.openxmlformats.org/officeDocument/2006/relationships/image" Target="../media/image25.emf" /><Relationship Id="rId4" Type="http://schemas.openxmlformats.org/officeDocument/2006/relationships/image" Target="../media/image24.emf" /></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emf" /><Relationship Id="rId7" Type="http://schemas.openxmlformats.org/officeDocument/2006/relationships/image" Target="../media/image32.emf" /><Relationship Id="rId2" Type="http://schemas.openxmlformats.org/officeDocument/2006/relationships/image" Target="../media/image27.emf" /><Relationship Id="rId1" Type="http://schemas.openxmlformats.org/officeDocument/2006/relationships/image" Target="../media/image26.emf" /><Relationship Id="rId6" Type="http://schemas.openxmlformats.org/officeDocument/2006/relationships/image" Target="../media/image31.emf" /><Relationship Id="rId5" Type="http://schemas.openxmlformats.org/officeDocument/2006/relationships/image" Target="../media/image30.emf" /><Relationship Id="rId4" Type="http://schemas.openxmlformats.org/officeDocument/2006/relationships/image" Target="../media/image29.e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B9C8F-48D5-412B-893B-0206432D77FB}" type="datetimeFigureOut">
              <a:rPr lang="en-IN" smtClean="0"/>
              <a:t>11-11-2022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4C9678-C4D0-4425-A9E1-D23D9FD2E90F}" type="slidenum">
              <a:rPr lang="en-IN" smtClean="0"/>
              <a:t>‹#›</a:t>
            </a:fld>
            <a:endParaRPr lang="en-IN"/>
          </a:p>
        </p:txBody>
      </p:sp>
    </p:spTree>
    <p:extLst>
      <p:ext uri="{BB962C8B-B14F-4D97-AF65-F5344CB8AC3E}">
        <p14:creationId xmlns:p14="http://schemas.microsoft.com/office/powerpoint/2010/main" val="2600505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A4C9678-C4D0-4425-A9E1-D23D9FD2E90F}" type="slidenum">
              <a:rPr lang="en-IN" smtClean="0"/>
              <a:t>4</a:t>
            </a:fld>
            <a:endParaRPr lang="en-IN"/>
          </a:p>
        </p:txBody>
      </p:sp>
    </p:spTree>
    <p:extLst>
      <p:ext uri="{BB962C8B-B14F-4D97-AF65-F5344CB8AC3E}">
        <p14:creationId xmlns:p14="http://schemas.microsoft.com/office/powerpoint/2010/main" val="74612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A4C9678-C4D0-4425-A9E1-D23D9FD2E90F}" type="slidenum">
              <a:rPr lang="en-IN" smtClean="0"/>
              <a:t>5</a:t>
            </a:fld>
            <a:endParaRPr lang="en-IN"/>
          </a:p>
        </p:txBody>
      </p:sp>
    </p:spTree>
    <p:extLst>
      <p:ext uri="{BB962C8B-B14F-4D97-AF65-F5344CB8AC3E}">
        <p14:creationId xmlns:p14="http://schemas.microsoft.com/office/powerpoint/2010/main" val="2165080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A4C9678-C4D0-4425-A9E1-D23D9FD2E90F}" type="slidenum">
              <a:rPr lang="en-IN" smtClean="0"/>
              <a:t>6</a:t>
            </a:fld>
            <a:endParaRPr lang="en-IN"/>
          </a:p>
        </p:txBody>
      </p:sp>
    </p:spTree>
    <p:extLst>
      <p:ext uri="{BB962C8B-B14F-4D97-AF65-F5344CB8AC3E}">
        <p14:creationId xmlns:p14="http://schemas.microsoft.com/office/powerpoint/2010/main" val="48994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A4C9678-C4D0-4425-A9E1-D23D9FD2E90F}" type="slidenum">
              <a:rPr lang="en-IN" smtClean="0"/>
              <a:t>29</a:t>
            </a:fld>
            <a:endParaRPr lang="en-IN"/>
          </a:p>
        </p:txBody>
      </p:sp>
    </p:spTree>
    <p:extLst>
      <p:ext uri="{BB962C8B-B14F-4D97-AF65-F5344CB8AC3E}">
        <p14:creationId xmlns:p14="http://schemas.microsoft.com/office/powerpoint/2010/main" val="309633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A4C9678-C4D0-4425-A9E1-D23D9FD2E90F}" type="slidenum">
              <a:rPr lang="en-IN" smtClean="0"/>
              <a:t>32</a:t>
            </a:fld>
            <a:endParaRPr lang="en-IN"/>
          </a:p>
        </p:txBody>
      </p:sp>
    </p:spTree>
    <p:extLst>
      <p:ext uri="{BB962C8B-B14F-4D97-AF65-F5344CB8AC3E}">
        <p14:creationId xmlns:p14="http://schemas.microsoft.com/office/powerpoint/2010/main" val="332317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A4C9678-C4D0-4425-A9E1-D23D9FD2E90F}" type="slidenum">
              <a:rPr lang="en-IN" smtClean="0"/>
              <a:t>37</a:t>
            </a:fld>
            <a:endParaRPr lang="en-IN"/>
          </a:p>
        </p:txBody>
      </p:sp>
    </p:spTree>
    <p:extLst>
      <p:ext uri="{BB962C8B-B14F-4D97-AF65-F5344CB8AC3E}">
        <p14:creationId xmlns:p14="http://schemas.microsoft.com/office/powerpoint/2010/main" val="183014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3369038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484663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4275562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1087939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436527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2648685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187857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249817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86294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3466296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306A281-26D7-4798-999E-5D6E027E2DD4}" type="datetimeFigureOut">
              <a:rPr lang="en-US" smtClean="0"/>
              <a:pPr/>
              <a:t>11/11/2022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01E0F6B-3CC0-43D1-BC01-BC2F92295EE6}" type="slidenum">
              <a:rPr lang="en-US" smtClean="0"/>
              <a:pPr/>
              <a:t>‹#›</a:t>
            </a:fld>
            <a:endParaRPr lang="en-US"/>
          </a:p>
        </p:txBody>
      </p:sp>
    </p:spTree>
    <p:extLst>
      <p:ext uri="{BB962C8B-B14F-4D97-AF65-F5344CB8AC3E}">
        <p14:creationId xmlns:p14="http://schemas.microsoft.com/office/powerpoint/2010/main" val="60322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306A281-26D7-4798-999E-5D6E027E2DD4}" type="datetimeFigureOut">
              <a:rPr lang="en-US" smtClean="0"/>
              <a:pPr/>
              <a:t>11/11/2022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01E0F6B-3CC0-43D1-BC01-BC2F92295EE6}" type="slidenum">
              <a:rPr lang="en-US" smtClean="0"/>
              <a:pPr/>
              <a:t>‹#›</a:t>
            </a:fld>
            <a:endParaRPr lang="en-US"/>
          </a:p>
        </p:txBody>
      </p:sp>
    </p:spTree>
    <p:extLst>
      <p:ext uri="{BB962C8B-B14F-4D97-AF65-F5344CB8AC3E}">
        <p14:creationId xmlns:p14="http://schemas.microsoft.com/office/powerpoint/2010/main" val="395009460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 /><Relationship Id="rId2" Type="http://schemas.openxmlformats.org/officeDocument/2006/relationships/slideLayout" Target="../slideLayouts/slideLayout7.xml" /><Relationship Id="rId1" Type="http://schemas.openxmlformats.org/officeDocument/2006/relationships/vmlDrawing" Target="../drawings/vmlDrawing1.vml" /><Relationship Id="rId4" Type="http://schemas.openxmlformats.org/officeDocument/2006/relationships/image" Target="../media/image1.emf"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 /><Relationship Id="rId2" Type="http://schemas.openxmlformats.org/officeDocument/2006/relationships/slideLayout" Target="../slideLayouts/slideLayout7.xml" /><Relationship Id="rId1" Type="http://schemas.openxmlformats.org/officeDocument/2006/relationships/vmlDrawing" Target="../drawings/vmlDrawing2.vml" /><Relationship Id="rId4" Type="http://schemas.openxmlformats.org/officeDocument/2006/relationships/image" Target="../media/image2.emf"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image" Target="../media/image16.png" /><Relationship Id="rId1" Type="http://schemas.openxmlformats.org/officeDocument/2006/relationships/slideLayout" Target="../slideLayouts/slideLayout7.xml" /><Relationship Id="rId4" Type="http://schemas.openxmlformats.org/officeDocument/2006/relationships/image" Target="../media/image80.png" /></Relationships>
</file>

<file path=ppt/slides/_rels/slide23.xml.rels><?xml version="1.0" encoding="UTF-8" standalone="yes"?>
<Relationships xmlns="http://schemas.openxmlformats.org/package/2006/relationships"><Relationship Id="rId2" Type="http://schemas.openxmlformats.org/officeDocument/2006/relationships/image" Target="../media/image70.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17.jp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 /><Relationship Id="rId2" Type="http://schemas.openxmlformats.org/officeDocument/2006/relationships/slideLayout" Target="../slideLayouts/slideLayout7.xml" /><Relationship Id="rId1" Type="http://schemas.openxmlformats.org/officeDocument/2006/relationships/vmlDrawing" Target="../drawings/vmlDrawing4.vml" /><Relationship Id="rId4" Type="http://schemas.openxmlformats.org/officeDocument/2006/relationships/image" Target="../media/image19.emf" /></Relationships>
</file>

<file path=ppt/slides/_rels/slide27.xml.rels><?xml version="1.0" encoding="UTF-8" standalone="yes"?>
<Relationships xmlns="http://schemas.openxmlformats.org/package/2006/relationships"><Relationship Id="rId3" Type="http://schemas.openxmlformats.org/officeDocument/2006/relationships/image" Target="../media/image120.png" /><Relationship Id="rId2" Type="http://schemas.openxmlformats.org/officeDocument/2006/relationships/slideLayout" Target="../slideLayouts/slideLayout7.xml" /><Relationship Id="rId1" Type="http://schemas.openxmlformats.org/officeDocument/2006/relationships/vmlDrawing" Target="../drawings/vmlDrawing5.vml" /><Relationship Id="rId5" Type="http://schemas.openxmlformats.org/officeDocument/2006/relationships/image" Target="../media/image20.emf" /><Relationship Id="rId4" Type="http://schemas.openxmlformats.org/officeDocument/2006/relationships/oleObject" Target="../embeddings/oleObject5.bin"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Environmental_impact" TargetMode="External" /><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8.bin" /><Relationship Id="rId13" Type="http://schemas.openxmlformats.org/officeDocument/2006/relationships/image" Target="../media/image25.emf" /><Relationship Id="rId3" Type="http://schemas.openxmlformats.org/officeDocument/2006/relationships/notesSlide" Target="../notesSlides/notesSlide5.xml" /><Relationship Id="rId7" Type="http://schemas.openxmlformats.org/officeDocument/2006/relationships/image" Target="../media/image22.emf" /><Relationship Id="rId12" Type="http://schemas.openxmlformats.org/officeDocument/2006/relationships/oleObject" Target="../embeddings/oleObject10.bin" /><Relationship Id="rId2" Type="http://schemas.openxmlformats.org/officeDocument/2006/relationships/slideLayout" Target="../slideLayouts/slideLayout7.xml" /><Relationship Id="rId1" Type="http://schemas.openxmlformats.org/officeDocument/2006/relationships/vmlDrawing" Target="../drawings/vmlDrawing6.vml" /><Relationship Id="rId6" Type="http://schemas.openxmlformats.org/officeDocument/2006/relationships/oleObject" Target="../embeddings/oleObject7.bin" /><Relationship Id="rId11" Type="http://schemas.openxmlformats.org/officeDocument/2006/relationships/image" Target="../media/image24.emf" /><Relationship Id="rId5" Type="http://schemas.openxmlformats.org/officeDocument/2006/relationships/image" Target="../media/image21.emf" /><Relationship Id="rId10" Type="http://schemas.openxmlformats.org/officeDocument/2006/relationships/oleObject" Target="../embeddings/oleObject9.bin" /><Relationship Id="rId4" Type="http://schemas.openxmlformats.org/officeDocument/2006/relationships/oleObject" Target="../embeddings/oleObject6.bin" /><Relationship Id="rId9" Type="http://schemas.openxmlformats.org/officeDocument/2006/relationships/image" Target="../media/image23.emf"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3.bin" /><Relationship Id="rId13" Type="http://schemas.openxmlformats.org/officeDocument/2006/relationships/image" Target="../media/image30.emf" /><Relationship Id="rId3" Type="http://schemas.openxmlformats.org/officeDocument/2006/relationships/notesSlide" Target="../notesSlides/notesSlide6.xml" /><Relationship Id="rId7" Type="http://schemas.openxmlformats.org/officeDocument/2006/relationships/image" Target="../media/image27.emf" /><Relationship Id="rId12" Type="http://schemas.openxmlformats.org/officeDocument/2006/relationships/oleObject" Target="../embeddings/oleObject15.bin" /><Relationship Id="rId17" Type="http://schemas.openxmlformats.org/officeDocument/2006/relationships/image" Target="../media/image32.emf" /><Relationship Id="rId2" Type="http://schemas.openxmlformats.org/officeDocument/2006/relationships/slideLayout" Target="../slideLayouts/slideLayout7.xml" /><Relationship Id="rId16" Type="http://schemas.openxmlformats.org/officeDocument/2006/relationships/oleObject" Target="../embeddings/oleObject17.bin" /><Relationship Id="rId1" Type="http://schemas.openxmlformats.org/officeDocument/2006/relationships/vmlDrawing" Target="../drawings/vmlDrawing7.vml" /><Relationship Id="rId6" Type="http://schemas.openxmlformats.org/officeDocument/2006/relationships/oleObject" Target="../embeddings/oleObject12.bin" /><Relationship Id="rId11" Type="http://schemas.openxmlformats.org/officeDocument/2006/relationships/image" Target="../media/image29.emf" /><Relationship Id="rId5" Type="http://schemas.openxmlformats.org/officeDocument/2006/relationships/image" Target="../media/image26.emf" /><Relationship Id="rId15" Type="http://schemas.openxmlformats.org/officeDocument/2006/relationships/image" Target="../media/image31.emf" /><Relationship Id="rId10" Type="http://schemas.openxmlformats.org/officeDocument/2006/relationships/oleObject" Target="../embeddings/oleObject14.bin" /><Relationship Id="rId4" Type="http://schemas.openxmlformats.org/officeDocument/2006/relationships/oleObject" Target="../embeddings/oleObject11.bin" /><Relationship Id="rId9" Type="http://schemas.openxmlformats.org/officeDocument/2006/relationships/image" Target="../media/image28.emf" /><Relationship Id="rId14" Type="http://schemas.openxmlformats.org/officeDocument/2006/relationships/oleObject" Target="../embeddings/oleObject16.bin"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 /><Relationship Id="rId2" Type="http://schemas.openxmlformats.org/officeDocument/2006/relationships/slideLayout" Target="../slideLayouts/slideLayout7.xml" /><Relationship Id="rId1" Type="http://schemas.openxmlformats.org/officeDocument/2006/relationships/vmlDrawing" Target="../drawings/vmlDrawing3.vml" /><Relationship Id="rId5" Type="http://schemas.openxmlformats.org/officeDocument/2006/relationships/image" Target="../media/image3.emf" /><Relationship Id="rId4" Type="http://schemas.openxmlformats.org/officeDocument/2006/relationships/oleObject" Target="../embeddings/oleObject3.bin"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4.gif" /><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F1B86C-C89D-406F-9ACF-8E99E4080C9E}"/>
              </a:ext>
            </a:extLst>
          </p:cNvPr>
          <p:cNvSpPr txBox="1"/>
          <p:nvPr/>
        </p:nvSpPr>
        <p:spPr>
          <a:xfrm>
            <a:off x="6034313" y="629266"/>
            <a:ext cx="2750279" cy="167660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b="1" kern="1200" cap="none" spc="0" dirty="0">
                <a:solidFill>
                  <a:schemeClr val="tx1"/>
                </a:solidFill>
                <a:effectLst>
                  <a:outerShdw blurRad="38100" dist="38100" dir="2700000" algn="tl">
                    <a:srgbClr val="000000">
                      <a:alpha val="43137"/>
                    </a:srgbClr>
                  </a:outerShdw>
                </a:effectLst>
                <a:latin typeface="+mj-lt"/>
                <a:ea typeface="+mj-ea"/>
                <a:cs typeface="+mj-cs"/>
              </a:rPr>
              <a:t>Introduction, Overview on Environment</a:t>
            </a:r>
            <a:endParaRPr lang="en-US" sz="3500" b="1" kern="1200" dirty="0">
              <a:solidFill>
                <a:schemeClr val="tx1"/>
              </a:solidFill>
              <a:effectLst>
                <a:outerShdw blurRad="38100" dist="38100" dir="2700000" algn="tl">
                  <a:srgbClr val="000000">
                    <a:alpha val="43137"/>
                  </a:srgbClr>
                </a:outerShdw>
              </a:effectLst>
              <a:latin typeface="+mj-lt"/>
              <a:ea typeface="+mj-ea"/>
              <a:cs typeface="+mj-cs"/>
            </a:endParaRPr>
          </a:p>
        </p:txBody>
      </p:sp>
      <p:sp>
        <p:nvSpPr>
          <p:cNvPr id="22" name="Rectangle 13">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408" y="559407"/>
            <a:ext cx="4945891"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6034314" y="2438401"/>
            <a:ext cx="2750277" cy="3779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800" b="1" dirty="0">
                <a:solidFill>
                  <a:srgbClr val="7030A0"/>
                </a:solidFill>
              </a:rPr>
              <a:t>Biotic Factors</a:t>
            </a:r>
          </a:p>
        </p:txBody>
      </p:sp>
      <p:graphicFrame>
        <p:nvGraphicFramePr>
          <p:cNvPr id="3" name="Object 2">
            <a:extLst>
              <a:ext uri="{FF2B5EF4-FFF2-40B4-BE49-F238E27FC236}">
                <a16:creationId xmlns:a16="http://schemas.microsoft.com/office/drawing/2014/main" id="{15D8935C-58BE-4151-92A4-2CFEB756FD9A}"/>
              </a:ext>
            </a:extLst>
          </p:cNvPr>
          <p:cNvGraphicFramePr>
            <a:graphicFrameLocks noChangeAspect="1"/>
          </p:cNvGraphicFramePr>
          <p:nvPr>
            <p:extLst>
              <p:ext uri="{D42A27DB-BD31-4B8C-83A1-F6EECF244321}">
                <p14:modId xmlns:p14="http://schemas.microsoft.com/office/powerpoint/2010/main" val="1290332902"/>
              </p:ext>
            </p:extLst>
          </p:nvPr>
        </p:nvGraphicFramePr>
        <p:xfrm>
          <a:off x="381000" y="1752600"/>
          <a:ext cx="4918389" cy="3904338"/>
        </p:xfrm>
        <a:graphic>
          <a:graphicData uri="http://schemas.openxmlformats.org/presentationml/2006/ole">
            <mc:AlternateContent xmlns:mc="http://schemas.openxmlformats.org/markup-compatibility/2006">
              <mc:Choice xmlns:v="urn:schemas-microsoft-com:vml" Requires="v">
                <p:oleObj spid="_x0000_s1025" name="CS ChemDraw Drawing" r:id="rId3" imgW="6339788" imgH="5283296" progId="ChemDraw.Document.6.0">
                  <p:embed/>
                </p:oleObj>
              </mc:Choice>
              <mc:Fallback>
                <p:oleObj name="CS ChemDraw Drawing" r:id="rId3" imgW="6339788" imgH="5283296" progId="ChemDraw.Document.6.0">
                  <p:embed/>
                  <p:pic>
                    <p:nvPicPr>
                      <p:cNvPr id="3" name="Object 2">
                        <a:extLst>
                          <a:ext uri="{FF2B5EF4-FFF2-40B4-BE49-F238E27FC236}">
                            <a16:creationId xmlns:a16="http://schemas.microsoft.com/office/drawing/2014/main" id="{15D8935C-58BE-4151-92A4-2CFEB756FD9A}"/>
                          </a:ext>
                        </a:extLst>
                      </p:cNvPr>
                      <p:cNvPicPr/>
                      <p:nvPr/>
                    </p:nvPicPr>
                    <p:blipFill>
                      <a:blip r:embed="rId4"/>
                      <a:stretch>
                        <a:fillRect/>
                      </a:stretch>
                    </p:blipFill>
                    <p:spPr>
                      <a:xfrm>
                        <a:off x="381000" y="1752600"/>
                        <a:ext cx="4918389" cy="3904338"/>
                      </a:xfrm>
                      <a:prstGeom prst="rect">
                        <a:avLst/>
                      </a:prstGeom>
                    </p:spPr>
                  </p:pic>
                </p:oleObj>
              </mc:Fallback>
            </mc:AlternateContent>
          </a:graphicData>
        </a:graphic>
      </p:graphicFrame>
    </p:spTree>
    <p:extLst>
      <p:ext uri="{BB962C8B-B14F-4D97-AF65-F5344CB8AC3E}">
        <p14:creationId xmlns:p14="http://schemas.microsoft.com/office/powerpoint/2010/main" val="134930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6478" y="386930"/>
            <a:ext cx="6927525"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700" kern="1200">
                <a:solidFill>
                  <a:schemeClr val="tx1"/>
                </a:solidFill>
                <a:latin typeface="+mj-lt"/>
                <a:ea typeface="+mj-ea"/>
                <a:cs typeface="+mj-cs"/>
              </a:rPr>
              <a:t>Cont.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28600" y="2133600"/>
            <a:ext cx="8167755" cy="3435531"/>
          </a:xfrm>
          <a:prstGeom prst="rect">
            <a:avLst/>
          </a:prstGeom>
        </p:spPr>
        <p:txBody>
          <a:bodyPr vert="horz" lIns="91440" tIns="45720" rIns="91440" bIns="45720" rtlCol="0" anchor="ctr">
            <a:noAutofit/>
          </a:bodyPr>
          <a:lstStyle/>
          <a:p>
            <a:pPr marL="342900" lvl="0" indent="-228600">
              <a:lnSpc>
                <a:spcPct val="90000"/>
              </a:lnSpc>
              <a:spcAft>
                <a:spcPts val="600"/>
              </a:spcAft>
              <a:buFont typeface="Arial" panose="020B0604020202020204" pitchFamily="34" charset="0"/>
              <a:buChar char="•"/>
            </a:pPr>
            <a:endParaRPr lang="en-US" sz="2400" dirty="0"/>
          </a:p>
          <a:p>
            <a:pPr marL="342900" lvl="0" indent="-228600" algn="just">
              <a:lnSpc>
                <a:spcPct val="90000"/>
              </a:lnSpc>
              <a:spcAft>
                <a:spcPts val="600"/>
              </a:spcAft>
              <a:buFont typeface="Arial" panose="020B0604020202020204" pitchFamily="34" charset="0"/>
              <a:buChar char="•"/>
            </a:pPr>
            <a:r>
              <a:rPr lang="en-US" sz="2400" dirty="0"/>
              <a:t>Acts as a source of CO</a:t>
            </a:r>
            <a:r>
              <a:rPr lang="en-US" sz="2400" baseline="-25000" dirty="0"/>
              <a:t>2</a:t>
            </a:r>
            <a:r>
              <a:rPr lang="en-US" sz="2400" dirty="0"/>
              <a:t> for photosynthesis in plants and O</a:t>
            </a:r>
            <a:r>
              <a:rPr lang="en-US" sz="2400" baseline="-25000" dirty="0"/>
              <a:t>2</a:t>
            </a:r>
            <a:r>
              <a:rPr lang="en-US" sz="2400" dirty="0"/>
              <a:t> for respiration of human beings / animals</a:t>
            </a:r>
          </a:p>
          <a:p>
            <a:pPr marL="342900" lvl="0" indent="-228600" algn="just">
              <a:lnSpc>
                <a:spcPct val="90000"/>
              </a:lnSpc>
              <a:spcAft>
                <a:spcPts val="600"/>
              </a:spcAft>
              <a:buFont typeface="Arial" panose="020B0604020202020204" pitchFamily="34" charset="0"/>
              <a:buChar char="•"/>
            </a:pPr>
            <a:r>
              <a:rPr lang="en-US" sz="2400" dirty="0"/>
              <a:t>Transports water from water bodies to land</a:t>
            </a:r>
          </a:p>
          <a:p>
            <a:pPr marL="342900" lvl="0" indent="-228600" algn="just">
              <a:lnSpc>
                <a:spcPct val="90000"/>
              </a:lnSpc>
              <a:spcAft>
                <a:spcPts val="600"/>
              </a:spcAft>
              <a:buFont typeface="Arial" panose="020B0604020202020204" pitchFamily="34" charset="0"/>
              <a:buChar char="•"/>
            </a:pPr>
            <a:r>
              <a:rPr lang="en-US" sz="2400" dirty="0"/>
              <a:t>Acts as a source of nitrogen for nitrogen fixing bacteria</a:t>
            </a:r>
          </a:p>
          <a:p>
            <a:pPr marL="342900" lvl="0" indent="-228600" algn="just">
              <a:lnSpc>
                <a:spcPct val="90000"/>
              </a:lnSpc>
              <a:spcAft>
                <a:spcPts val="600"/>
              </a:spcAft>
              <a:buFont typeface="Arial" panose="020B0604020202020204" pitchFamily="34" charset="0"/>
              <a:buChar char="•"/>
            </a:pPr>
            <a:r>
              <a:rPr lang="en-US" sz="2400" dirty="0"/>
              <a:t>Helps to maintain of nutrient cycles</a:t>
            </a:r>
          </a:p>
          <a:p>
            <a:pPr lvl="0" indent="-228600" algn="just">
              <a:lnSpc>
                <a:spcPct val="90000"/>
              </a:lnSpc>
              <a:spcAft>
                <a:spcPts val="600"/>
              </a:spcAft>
              <a:buFont typeface="Arial" panose="020B0604020202020204" pitchFamily="34" charset="0"/>
              <a:buChar char="•"/>
            </a:pPr>
            <a:r>
              <a:rPr lang="en-US" sz="2400" dirty="0"/>
              <a:t>Increase of human interference has changed the earth’s radiation balance by changing the albedo i.e. fraction of sunlight reflected and scattered back to the atmosphere</a:t>
            </a:r>
            <a:endParaRPr lang="en-US" sz="2400" dirty="0">
              <a:effectLst/>
            </a:endParaRPr>
          </a:p>
        </p:txBody>
      </p:sp>
    </p:spTree>
    <p:extLst>
      <p:ext uri="{BB962C8B-B14F-4D97-AF65-F5344CB8AC3E}">
        <p14:creationId xmlns:p14="http://schemas.microsoft.com/office/powerpoint/2010/main" val="82465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CE59333-E6E9-493F-A5DF-07F7953FF9AC}"/>
              </a:ext>
            </a:extLst>
          </p:cNvPr>
          <p:cNvSpPr txBox="1"/>
          <p:nvPr/>
        </p:nvSpPr>
        <p:spPr>
          <a:xfrm>
            <a:off x="388416" y="4883544"/>
            <a:ext cx="2907065" cy="155690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en-US" sz="2800" b="1" kern="1200">
                <a:solidFill>
                  <a:schemeClr val="tx1"/>
                </a:solidFill>
                <a:latin typeface="+mj-lt"/>
                <a:ea typeface="+mj-ea"/>
                <a:cs typeface="+mj-cs"/>
              </a:rPr>
              <a:t>Hydrosphere</a:t>
            </a:r>
          </a:p>
        </p:txBody>
      </p:sp>
      <p:sp>
        <p:nvSpPr>
          <p:cNvPr id="74" name="Rectangle 7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0" name="TextBox 2">
            <a:extLst>
              <a:ext uri="{FF2B5EF4-FFF2-40B4-BE49-F238E27FC236}">
                <a16:creationId xmlns:a16="http://schemas.microsoft.com/office/drawing/2014/main" id="{674C958B-DF80-4D9F-A212-8C7609672983}"/>
              </a:ext>
            </a:extLst>
          </p:cNvPr>
          <p:cNvSpPr txBox="1">
            <a:spLocks noChangeArrowheads="1"/>
          </p:cNvSpPr>
          <p:nvPr/>
        </p:nvSpPr>
        <p:spPr bwMode="auto">
          <a:xfrm>
            <a:off x="3872039" y="4883544"/>
            <a:ext cx="4940186" cy="155690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228600" algn="just" eaLnBrk="1" hangingPunct="1">
              <a:lnSpc>
                <a:spcPct val="90000"/>
              </a:lnSpc>
              <a:spcAft>
                <a:spcPts val="600"/>
              </a:spcAft>
              <a:buFont typeface="Arial" panose="020B0604020202020204" pitchFamily="34" charset="0"/>
              <a:buChar char="•"/>
            </a:pPr>
            <a:r>
              <a:rPr lang="en-US" altLang="en-US" sz="2000" dirty="0">
                <a:latin typeface="+mn-lt"/>
                <a:cs typeface="+mn-cs"/>
              </a:rPr>
              <a:t>The hydrosphere is a collective term given to all different forms of water. It includes all types of water resources such as oceans, seas, rivers, lakes, streams, reservoirs and polar ice caps and ground water. The distribution of </a:t>
            </a:r>
            <a:r>
              <a:rPr lang="en-US" altLang="en-US" sz="2000" dirty="0" err="1">
                <a:latin typeface="+mn-lt"/>
                <a:cs typeface="+mn-cs"/>
              </a:rPr>
              <a:t>earth΄s</a:t>
            </a:r>
            <a:r>
              <a:rPr lang="en-US" altLang="en-US" sz="2000" dirty="0">
                <a:latin typeface="+mn-lt"/>
                <a:cs typeface="+mn-cs"/>
              </a:rPr>
              <a:t> water as follows</a:t>
            </a:r>
          </a:p>
        </p:txBody>
      </p:sp>
      <p:grpSp>
        <p:nvGrpSpPr>
          <p:cNvPr id="10" name="Group 9">
            <a:extLst>
              <a:ext uri="{FF2B5EF4-FFF2-40B4-BE49-F238E27FC236}">
                <a16:creationId xmlns:a16="http://schemas.microsoft.com/office/drawing/2014/main" id="{B2F67D17-3972-46BB-804B-7B08A95DDE38}"/>
              </a:ext>
            </a:extLst>
          </p:cNvPr>
          <p:cNvGrpSpPr/>
          <p:nvPr/>
        </p:nvGrpSpPr>
        <p:grpSpPr>
          <a:xfrm>
            <a:off x="1348521" y="364142"/>
            <a:ext cx="6518997" cy="3867993"/>
            <a:chOff x="914400" y="1828800"/>
            <a:chExt cx="8219209" cy="4876800"/>
          </a:xfrm>
        </p:grpSpPr>
        <p:grpSp>
          <p:nvGrpSpPr>
            <p:cNvPr id="2" name="Group 1">
              <a:extLst>
                <a:ext uri="{FF2B5EF4-FFF2-40B4-BE49-F238E27FC236}">
                  <a16:creationId xmlns:a16="http://schemas.microsoft.com/office/drawing/2014/main" id="{69F2C127-42E3-44B7-BA8F-B2AF123182D5}"/>
                </a:ext>
              </a:extLst>
            </p:cNvPr>
            <p:cNvGrpSpPr/>
            <p:nvPr/>
          </p:nvGrpSpPr>
          <p:grpSpPr>
            <a:xfrm>
              <a:off x="914400" y="1828800"/>
              <a:ext cx="7620000" cy="4876800"/>
              <a:chOff x="1752600" y="2057400"/>
              <a:chExt cx="5638800" cy="3657600"/>
            </a:xfrm>
          </p:grpSpPr>
          <p:pic>
            <p:nvPicPr>
              <p:cNvPr id="1027" name="Picture 3">
                <a:extLst>
                  <a:ext uri="{FF2B5EF4-FFF2-40B4-BE49-F238E27FC236}">
                    <a16:creationId xmlns:a16="http://schemas.microsoft.com/office/drawing/2014/main" id="{98BA275F-75E4-40DF-8F76-BDBAB8B04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05050"/>
                <a:ext cx="4435475"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5DAB4B9-283A-4F8D-B6E0-B75EB39B8359}"/>
                  </a:ext>
                </a:extLst>
              </p:cNvPr>
              <p:cNvSpPr txBox="1">
                <a:spLocks noChangeArrowheads="1"/>
              </p:cNvSpPr>
              <p:nvPr/>
            </p:nvSpPr>
            <p:spPr bwMode="auto">
              <a:xfrm>
                <a:off x="4876800" y="2057400"/>
                <a:ext cx="2514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Aft>
                    <a:spcPts val="600"/>
                  </a:spcAft>
                </a:pPr>
                <a:r>
                  <a:rPr lang="en-US" altLang="en-US" sz="2000" b="1" dirty="0">
                    <a:latin typeface="Calibri" panose="020F0502020204030204" pitchFamily="34" charset="0"/>
                  </a:rPr>
                  <a:t>2% Locked in glacier and polar ice caps</a:t>
                </a:r>
                <a:endParaRPr lang="en-IN" altLang="en-US" sz="2000" b="1" dirty="0">
                  <a:latin typeface="Calibri" panose="020F0502020204030204" pitchFamily="34" charset="0"/>
                </a:endParaRPr>
              </a:p>
            </p:txBody>
          </p:sp>
          <p:cxnSp>
            <p:nvCxnSpPr>
              <p:cNvPr id="8" name="Straight Arrow Connector 7">
                <a:extLst>
                  <a:ext uri="{FF2B5EF4-FFF2-40B4-BE49-F238E27FC236}">
                    <a16:creationId xmlns:a16="http://schemas.microsoft.com/office/drawing/2014/main" id="{1C00EC78-27AA-4322-98C7-B19C8B82A642}"/>
                  </a:ext>
                </a:extLst>
              </p:cNvPr>
              <p:cNvCxnSpPr>
                <a:stCxn id="6" idx="1"/>
              </p:cNvCxnSpPr>
              <p:nvPr/>
            </p:nvCxnSpPr>
            <p:spPr>
              <a:xfrm flipH="1">
                <a:off x="4114800" y="2411343"/>
                <a:ext cx="762000" cy="712857"/>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CC8AC0D-8382-4650-8029-6845A1901FF2}"/>
                  </a:ext>
                </a:extLst>
              </p:cNvPr>
              <p:cNvSpPr txBox="1">
                <a:spLocks noChangeArrowheads="1"/>
              </p:cNvSpPr>
              <p:nvPr/>
            </p:nvSpPr>
            <p:spPr bwMode="auto">
              <a:xfrm>
                <a:off x="1752600" y="2133600"/>
                <a:ext cx="1219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Aft>
                    <a:spcPts val="600"/>
                  </a:spcAft>
                </a:pPr>
                <a:r>
                  <a:rPr lang="en-US" altLang="en-US" sz="2000" b="1" dirty="0">
                    <a:latin typeface="Calibri" panose="020F0502020204030204" pitchFamily="34" charset="0"/>
                  </a:rPr>
                  <a:t>1% Fresh water</a:t>
                </a:r>
                <a:endParaRPr lang="en-IN" altLang="en-US" sz="2000" b="1" dirty="0">
                  <a:latin typeface="Calibri" panose="020F0502020204030204" pitchFamily="34" charset="0"/>
                </a:endParaRPr>
              </a:p>
            </p:txBody>
          </p:sp>
          <p:cxnSp>
            <p:nvCxnSpPr>
              <p:cNvPr id="11" name="Straight Arrow Connector 10">
                <a:extLst>
                  <a:ext uri="{FF2B5EF4-FFF2-40B4-BE49-F238E27FC236}">
                    <a16:creationId xmlns:a16="http://schemas.microsoft.com/office/drawing/2014/main" id="{02355529-2161-4323-85DE-FE3BC339C2F1}"/>
                  </a:ext>
                </a:extLst>
              </p:cNvPr>
              <p:cNvCxnSpPr>
                <a:cxnSpLocks/>
              </p:cNvCxnSpPr>
              <p:nvPr/>
            </p:nvCxnSpPr>
            <p:spPr>
              <a:xfrm>
                <a:off x="2590800" y="2438400"/>
                <a:ext cx="1135380" cy="76200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2CC2732C-0E00-42F1-BA44-202BA62BA58B}"/>
                </a:ext>
              </a:extLst>
            </p:cNvPr>
            <p:cNvSpPr txBox="1">
              <a:spLocks noChangeArrowheads="1"/>
            </p:cNvSpPr>
            <p:nvPr/>
          </p:nvSpPr>
          <p:spPr bwMode="auto">
            <a:xfrm>
              <a:off x="5476009" y="5486400"/>
              <a:ext cx="3657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Aft>
                  <a:spcPts val="600"/>
                </a:spcAft>
              </a:pPr>
              <a:r>
                <a:rPr lang="en-US" altLang="en-US" sz="1600" b="1" dirty="0">
                  <a:latin typeface="Calibri" panose="020F0502020204030204" pitchFamily="34" charset="0"/>
                </a:rPr>
                <a:t>High salt content unusable</a:t>
              </a:r>
            </a:p>
            <a:p>
              <a:pPr algn="ctr" eaLnBrk="1" hangingPunct="1">
                <a:lnSpc>
                  <a:spcPct val="90000"/>
                </a:lnSpc>
                <a:spcAft>
                  <a:spcPts val="600"/>
                </a:spcAft>
              </a:pPr>
              <a:r>
                <a:rPr lang="en-US" altLang="en-US" sz="1600" b="1" dirty="0">
                  <a:latin typeface="Calibri" panose="020F0502020204030204" pitchFamily="34" charset="0"/>
                </a:rPr>
                <a:t> for human </a:t>
              </a:r>
            </a:p>
            <a:p>
              <a:pPr algn="ctr" eaLnBrk="1" hangingPunct="1">
                <a:lnSpc>
                  <a:spcPct val="90000"/>
                </a:lnSpc>
                <a:spcAft>
                  <a:spcPts val="600"/>
                </a:spcAft>
              </a:pPr>
              <a:r>
                <a:rPr lang="en-US" altLang="en-US" sz="1600" b="1" dirty="0">
                  <a:latin typeface="Calibri" panose="020F0502020204030204" pitchFamily="34" charset="0"/>
                </a:rPr>
                <a:t>consumption 97% ocean</a:t>
              </a:r>
              <a:endParaRPr lang="en-IN" altLang="en-US" sz="1600" b="1" dirty="0">
                <a:latin typeface="Calibri" panose="020F0502020204030204" pitchFamily="34" charset="0"/>
              </a:endParaRPr>
            </a:p>
          </p:txBody>
        </p:sp>
        <p:cxnSp>
          <p:nvCxnSpPr>
            <p:cNvPr id="13" name="Straight Arrow Connector 12">
              <a:extLst>
                <a:ext uri="{FF2B5EF4-FFF2-40B4-BE49-F238E27FC236}">
                  <a16:creationId xmlns:a16="http://schemas.microsoft.com/office/drawing/2014/main" id="{E8DD3479-DE6D-4237-AAA9-C56597BFC708}"/>
                </a:ext>
              </a:extLst>
            </p:cNvPr>
            <p:cNvCxnSpPr>
              <a:cxnSpLocks/>
            </p:cNvCxnSpPr>
            <p:nvPr/>
          </p:nvCxnSpPr>
          <p:spPr>
            <a:xfrm flipH="1" flipV="1">
              <a:off x="4724400" y="5446276"/>
              <a:ext cx="1143000" cy="573524"/>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TextBox 10">
            <a:extLst>
              <a:ext uri="{FF2B5EF4-FFF2-40B4-BE49-F238E27FC236}">
                <a16:creationId xmlns:a16="http://schemas.microsoft.com/office/drawing/2014/main" id="{97E24C5A-7483-4160-9E9A-0890D7DDDB2F}"/>
              </a:ext>
            </a:extLst>
          </p:cNvPr>
          <p:cNvSpPr txBox="1">
            <a:spLocks noChangeArrowheads="1"/>
          </p:cNvSpPr>
          <p:nvPr/>
        </p:nvSpPr>
        <p:spPr bwMode="auto">
          <a:xfrm>
            <a:off x="388416" y="4883544"/>
            <a:ext cx="2907065" cy="155690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Bef>
                <a:spcPct val="0"/>
              </a:spcBef>
              <a:spcAft>
                <a:spcPts val="600"/>
              </a:spcAft>
            </a:pPr>
            <a:r>
              <a:rPr lang="en-US" altLang="en-US" sz="2800" b="1" kern="1200">
                <a:solidFill>
                  <a:schemeClr val="tx1"/>
                </a:solidFill>
                <a:latin typeface="+mj-lt"/>
                <a:ea typeface="+mj-ea"/>
                <a:cs typeface="+mj-cs"/>
              </a:rPr>
              <a:t>Use of Fresh water</a:t>
            </a:r>
          </a:p>
        </p:txBody>
      </p:sp>
      <p:sp>
        <p:nvSpPr>
          <p:cNvPr id="81" name="Rectangle 8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0" name="TextBox 9">
            <a:extLst>
              <a:ext uri="{FF2B5EF4-FFF2-40B4-BE49-F238E27FC236}">
                <a16:creationId xmlns:a16="http://schemas.microsoft.com/office/drawing/2014/main" id="{D49D1881-FB6A-4D00-82F8-77B718254D65}"/>
              </a:ext>
            </a:extLst>
          </p:cNvPr>
          <p:cNvSpPr txBox="1">
            <a:spLocks noChangeArrowheads="1"/>
          </p:cNvSpPr>
          <p:nvPr/>
        </p:nvSpPr>
        <p:spPr bwMode="auto">
          <a:xfrm>
            <a:off x="3872039" y="4883544"/>
            <a:ext cx="4940186" cy="155690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indent="-228600" algn="just" eaLnBrk="1" hangingPunct="1">
              <a:lnSpc>
                <a:spcPct val="90000"/>
              </a:lnSpc>
              <a:spcAft>
                <a:spcPts val="600"/>
              </a:spcAft>
              <a:buFont typeface="Arial" panose="020B0604020202020204" pitchFamily="34" charset="0"/>
              <a:buChar char="•"/>
            </a:pPr>
            <a:r>
              <a:rPr lang="en-US" altLang="en-US" sz="2400" dirty="0">
                <a:latin typeface="+mn-lt"/>
                <a:cs typeface="+mn-cs"/>
              </a:rPr>
              <a:t>The 1% of total fresh water in the river, lake and streams and ground water is for human consumption and this is the use of fresh water as follows</a:t>
            </a:r>
          </a:p>
        </p:txBody>
      </p:sp>
      <p:grpSp>
        <p:nvGrpSpPr>
          <p:cNvPr id="2" name="Group 1">
            <a:extLst>
              <a:ext uri="{FF2B5EF4-FFF2-40B4-BE49-F238E27FC236}">
                <a16:creationId xmlns:a16="http://schemas.microsoft.com/office/drawing/2014/main" id="{280C9016-CCE9-4056-BCAB-C2A6DCC8410F}"/>
              </a:ext>
            </a:extLst>
          </p:cNvPr>
          <p:cNvGrpSpPr/>
          <p:nvPr/>
        </p:nvGrpSpPr>
        <p:grpSpPr>
          <a:xfrm>
            <a:off x="2163348" y="364142"/>
            <a:ext cx="4889344" cy="3867993"/>
            <a:chOff x="2895600" y="2062163"/>
            <a:chExt cx="5562600" cy="4400610"/>
          </a:xfrm>
        </p:grpSpPr>
        <p:pic>
          <p:nvPicPr>
            <p:cNvPr id="2050" name="Picture 2" descr="Chart, pie chart&#10;&#10;Description automatically generated">
              <a:extLst>
                <a:ext uri="{FF2B5EF4-FFF2-40B4-BE49-F238E27FC236}">
                  <a16:creationId xmlns:a16="http://schemas.microsoft.com/office/drawing/2014/main" id="{4648A608-6D38-4192-97B5-2A67735D0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062163"/>
              <a:ext cx="3657600" cy="383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0A61445-02D4-4EBE-9F0A-74E9284D92B9}"/>
                </a:ext>
              </a:extLst>
            </p:cNvPr>
            <p:cNvSpPr txBox="1">
              <a:spLocks noChangeArrowheads="1"/>
            </p:cNvSpPr>
            <p:nvPr/>
          </p:nvSpPr>
          <p:spPr bwMode="auto">
            <a:xfrm>
              <a:off x="4876800" y="3200400"/>
              <a:ext cx="114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Aft>
                  <a:spcPts val="600"/>
                </a:spcAft>
              </a:pPr>
              <a:r>
                <a:rPr lang="en-US" altLang="en-US" sz="1600"/>
                <a:t>30% Irrigation</a:t>
              </a:r>
              <a:endParaRPr lang="en-IN" altLang="en-US" sz="1600"/>
            </a:p>
          </p:txBody>
        </p:sp>
        <p:sp>
          <p:nvSpPr>
            <p:cNvPr id="4" name="TextBox 3">
              <a:extLst>
                <a:ext uri="{FF2B5EF4-FFF2-40B4-BE49-F238E27FC236}">
                  <a16:creationId xmlns:a16="http://schemas.microsoft.com/office/drawing/2014/main" id="{1F910641-7FA0-4283-9406-96C8E1A6C74B}"/>
                </a:ext>
              </a:extLst>
            </p:cNvPr>
            <p:cNvSpPr txBox="1">
              <a:spLocks noChangeArrowheads="1"/>
            </p:cNvSpPr>
            <p:nvPr/>
          </p:nvSpPr>
          <p:spPr bwMode="auto">
            <a:xfrm>
              <a:off x="5943600" y="5562600"/>
              <a:ext cx="2514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Aft>
                  <a:spcPts val="600"/>
                </a:spcAft>
              </a:pPr>
              <a:r>
                <a:rPr lang="en-US" altLang="en-US" sz="1600"/>
                <a:t>13% Industrial use</a:t>
              </a:r>
              <a:endParaRPr lang="en-IN" altLang="en-US" sz="1600"/>
            </a:p>
          </p:txBody>
        </p:sp>
        <p:cxnSp>
          <p:nvCxnSpPr>
            <p:cNvPr id="6" name="Straight Arrow Connector 5">
              <a:extLst>
                <a:ext uri="{FF2B5EF4-FFF2-40B4-BE49-F238E27FC236}">
                  <a16:creationId xmlns:a16="http://schemas.microsoft.com/office/drawing/2014/main" id="{BE9AD433-703D-41FA-8953-D54BB2E81926}"/>
                </a:ext>
              </a:extLst>
            </p:cNvPr>
            <p:cNvCxnSpPr>
              <a:stCxn id="4" idx="1"/>
            </p:cNvCxnSpPr>
            <p:nvPr/>
          </p:nvCxnSpPr>
          <p:spPr>
            <a:xfrm flipH="1" flipV="1">
              <a:off x="5410200" y="5181601"/>
              <a:ext cx="533400" cy="581054"/>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B7F92C7C-6AF0-4766-BC06-A12C06A9490D}"/>
                </a:ext>
              </a:extLst>
            </p:cNvPr>
            <p:cNvSpPr txBox="1">
              <a:spLocks noChangeArrowheads="1"/>
            </p:cNvSpPr>
            <p:nvPr/>
          </p:nvSpPr>
          <p:spPr bwMode="auto">
            <a:xfrm>
              <a:off x="4495800" y="6062663"/>
              <a:ext cx="2514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Aft>
                  <a:spcPts val="600"/>
                </a:spcAft>
              </a:pPr>
              <a:r>
                <a:rPr lang="en-US" altLang="en-US" sz="1600"/>
                <a:t>7% Domestic use</a:t>
              </a:r>
              <a:endParaRPr lang="en-IN" altLang="en-US" sz="1600"/>
            </a:p>
          </p:txBody>
        </p:sp>
        <p:sp>
          <p:nvSpPr>
            <p:cNvPr id="9" name="TextBox 8">
              <a:extLst>
                <a:ext uri="{FF2B5EF4-FFF2-40B4-BE49-F238E27FC236}">
                  <a16:creationId xmlns:a16="http://schemas.microsoft.com/office/drawing/2014/main" id="{653005C9-4144-4FFB-B3DB-16E2F806345A}"/>
                </a:ext>
              </a:extLst>
            </p:cNvPr>
            <p:cNvSpPr txBox="1">
              <a:spLocks noChangeArrowheads="1"/>
            </p:cNvSpPr>
            <p:nvPr/>
          </p:nvSpPr>
          <p:spPr bwMode="auto">
            <a:xfrm rot="16200000">
              <a:off x="3124200" y="3657600"/>
              <a:ext cx="1905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90000"/>
                </a:lnSpc>
                <a:spcAft>
                  <a:spcPts val="600"/>
                </a:spcAft>
              </a:pPr>
              <a:r>
                <a:rPr lang="en-US" altLang="en-US" sz="1600"/>
                <a:t>50% Thermal </a:t>
              </a:r>
            </a:p>
            <a:p>
              <a:pPr eaLnBrk="1" hangingPunct="1">
                <a:lnSpc>
                  <a:spcPct val="90000"/>
                </a:lnSpc>
                <a:spcAft>
                  <a:spcPts val="600"/>
                </a:spcAft>
              </a:pPr>
              <a:r>
                <a:rPr lang="en-US" altLang="en-US" sz="1600"/>
                <a:t>Power Plants</a:t>
              </a:r>
              <a:endParaRPr lang="en-IN" altLang="en-US" sz="1600"/>
            </a:p>
          </p:txBody>
        </p:sp>
        <p:cxnSp>
          <p:nvCxnSpPr>
            <p:cNvPr id="13" name="Straight Arrow Connector 12">
              <a:extLst>
                <a:ext uri="{FF2B5EF4-FFF2-40B4-BE49-F238E27FC236}">
                  <a16:creationId xmlns:a16="http://schemas.microsoft.com/office/drawing/2014/main" id="{306421F8-CB8C-4B7E-A606-B732FBA27AF2}"/>
                </a:ext>
              </a:extLst>
            </p:cNvPr>
            <p:cNvCxnSpPr/>
            <p:nvPr/>
          </p:nvCxnSpPr>
          <p:spPr>
            <a:xfrm rot="16200000" flipV="1">
              <a:off x="4762500" y="5676900"/>
              <a:ext cx="609600" cy="22860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0" name="TextBox 27">
            <a:extLst>
              <a:ext uri="{FF2B5EF4-FFF2-40B4-BE49-F238E27FC236}">
                <a16:creationId xmlns:a16="http://schemas.microsoft.com/office/drawing/2014/main" id="{641418A4-0A89-41A7-8153-44CBD22E85AC}"/>
              </a:ext>
            </a:extLst>
          </p:cNvPr>
          <p:cNvSpPr txBox="1">
            <a:spLocks noChangeArrowheads="1"/>
          </p:cNvSpPr>
          <p:nvPr/>
        </p:nvSpPr>
        <p:spPr bwMode="auto">
          <a:xfrm>
            <a:off x="-3464" y="609600"/>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t>The earth is divided into various layers as shown in the figure</a:t>
            </a:r>
            <a:endParaRPr lang="en-IN" altLang="en-US" sz="2400" dirty="0"/>
          </a:p>
        </p:txBody>
      </p:sp>
      <p:grpSp>
        <p:nvGrpSpPr>
          <p:cNvPr id="3" name="Group 2">
            <a:extLst>
              <a:ext uri="{FF2B5EF4-FFF2-40B4-BE49-F238E27FC236}">
                <a16:creationId xmlns:a16="http://schemas.microsoft.com/office/drawing/2014/main" id="{E90DD7E8-ADC3-48BA-888A-01D403ECED08}"/>
              </a:ext>
            </a:extLst>
          </p:cNvPr>
          <p:cNvGrpSpPr/>
          <p:nvPr/>
        </p:nvGrpSpPr>
        <p:grpSpPr>
          <a:xfrm>
            <a:off x="3200400" y="1219200"/>
            <a:ext cx="5791200" cy="4362450"/>
            <a:chOff x="2819400" y="1143000"/>
            <a:chExt cx="6553200" cy="4362450"/>
          </a:xfrm>
        </p:grpSpPr>
        <p:pic>
          <p:nvPicPr>
            <p:cNvPr id="3075" name="Picture 3">
              <a:extLst>
                <a:ext uri="{FF2B5EF4-FFF2-40B4-BE49-F238E27FC236}">
                  <a16:creationId xmlns:a16="http://schemas.microsoft.com/office/drawing/2014/main" id="{6B3A7B63-FBE1-4241-9CE2-2E24FD9B4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213" y="1219200"/>
              <a:ext cx="45497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F674029-E9B2-4368-B3AF-84B28DA5942A}"/>
                </a:ext>
              </a:extLst>
            </p:cNvPr>
            <p:cNvSpPr txBox="1">
              <a:spLocks noChangeArrowheads="1"/>
            </p:cNvSpPr>
            <p:nvPr/>
          </p:nvSpPr>
          <p:spPr bwMode="auto">
            <a:xfrm>
              <a:off x="6629400" y="1143000"/>
              <a:ext cx="160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Crust</a:t>
              </a:r>
              <a:endParaRPr lang="en-IN" altLang="en-US" b="1" dirty="0"/>
            </a:p>
          </p:txBody>
        </p:sp>
        <p:sp>
          <p:nvSpPr>
            <p:cNvPr id="7" name="TextBox 6">
              <a:extLst>
                <a:ext uri="{FF2B5EF4-FFF2-40B4-BE49-F238E27FC236}">
                  <a16:creationId xmlns:a16="http://schemas.microsoft.com/office/drawing/2014/main" id="{B23E8805-FFBD-429A-B367-801202D89EBB}"/>
                </a:ext>
              </a:extLst>
            </p:cNvPr>
            <p:cNvSpPr txBox="1">
              <a:spLocks noChangeArrowheads="1"/>
            </p:cNvSpPr>
            <p:nvPr/>
          </p:nvSpPr>
          <p:spPr bwMode="auto">
            <a:xfrm>
              <a:off x="7848600" y="2209800"/>
              <a:ext cx="152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Upper Mantle</a:t>
              </a:r>
              <a:endParaRPr lang="en-IN" altLang="en-US" b="1" dirty="0"/>
            </a:p>
          </p:txBody>
        </p:sp>
        <p:cxnSp>
          <p:nvCxnSpPr>
            <p:cNvPr id="9" name="Straight Arrow Connector 8">
              <a:extLst>
                <a:ext uri="{FF2B5EF4-FFF2-40B4-BE49-F238E27FC236}">
                  <a16:creationId xmlns:a16="http://schemas.microsoft.com/office/drawing/2014/main" id="{B11ADC1C-6CE0-48E0-8D50-0BE1615E042E}"/>
                </a:ext>
              </a:extLst>
            </p:cNvPr>
            <p:cNvCxnSpPr/>
            <p:nvPr/>
          </p:nvCxnSpPr>
          <p:spPr>
            <a:xfrm rot="10800000">
              <a:off x="6400800" y="2971800"/>
              <a:ext cx="914400" cy="30480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6985AB1B-1DE1-4169-B9EC-C1B57E11C036}"/>
                </a:ext>
              </a:extLst>
            </p:cNvPr>
            <p:cNvSpPr txBox="1">
              <a:spLocks noChangeArrowheads="1"/>
            </p:cNvSpPr>
            <p:nvPr/>
          </p:nvSpPr>
          <p:spPr bwMode="auto">
            <a:xfrm>
              <a:off x="7315200" y="2971800"/>
              <a:ext cx="152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Lower Mantle</a:t>
              </a:r>
              <a:endParaRPr lang="en-IN" altLang="en-US" b="1" dirty="0"/>
            </a:p>
          </p:txBody>
        </p:sp>
        <p:sp>
          <p:nvSpPr>
            <p:cNvPr id="15" name="TextBox 14">
              <a:extLst>
                <a:ext uri="{FF2B5EF4-FFF2-40B4-BE49-F238E27FC236}">
                  <a16:creationId xmlns:a16="http://schemas.microsoft.com/office/drawing/2014/main" id="{F9401FE6-B12E-4918-923E-BE3645B04E8C}"/>
                </a:ext>
              </a:extLst>
            </p:cNvPr>
            <p:cNvSpPr txBox="1">
              <a:spLocks noChangeArrowheads="1"/>
            </p:cNvSpPr>
            <p:nvPr/>
          </p:nvSpPr>
          <p:spPr bwMode="auto">
            <a:xfrm>
              <a:off x="6934200" y="4114800"/>
              <a:ext cx="15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Outer Core</a:t>
              </a:r>
              <a:endParaRPr lang="en-IN" altLang="en-US" b="1" dirty="0"/>
            </a:p>
          </p:txBody>
        </p:sp>
        <p:cxnSp>
          <p:nvCxnSpPr>
            <p:cNvPr id="17" name="Straight Arrow Connector 16">
              <a:extLst>
                <a:ext uri="{FF2B5EF4-FFF2-40B4-BE49-F238E27FC236}">
                  <a16:creationId xmlns:a16="http://schemas.microsoft.com/office/drawing/2014/main" id="{58DFFC13-E120-4551-BAA9-D2BFFDC27038}"/>
                </a:ext>
              </a:extLst>
            </p:cNvPr>
            <p:cNvCxnSpPr>
              <a:stCxn id="15" idx="1"/>
            </p:cNvCxnSpPr>
            <p:nvPr/>
          </p:nvCxnSpPr>
          <p:spPr>
            <a:xfrm flipH="1" flipV="1">
              <a:off x="5943600" y="3657601"/>
              <a:ext cx="990600" cy="641865"/>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80671697-27FF-4523-81A0-0F2508417DA0}"/>
                </a:ext>
              </a:extLst>
            </p:cNvPr>
            <p:cNvSpPr txBox="1">
              <a:spLocks noChangeArrowheads="1"/>
            </p:cNvSpPr>
            <p:nvPr/>
          </p:nvSpPr>
          <p:spPr bwMode="auto">
            <a:xfrm>
              <a:off x="6629400" y="4800600"/>
              <a:ext cx="15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Inner Core</a:t>
              </a:r>
              <a:endParaRPr lang="en-IN" altLang="en-US" b="1" dirty="0"/>
            </a:p>
          </p:txBody>
        </p:sp>
        <p:cxnSp>
          <p:nvCxnSpPr>
            <p:cNvPr id="21" name="Straight Arrow Connector 20">
              <a:extLst>
                <a:ext uri="{FF2B5EF4-FFF2-40B4-BE49-F238E27FC236}">
                  <a16:creationId xmlns:a16="http://schemas.microsoft.com/office/drawing/2014/main" id="{59C655F4-6EEF-40D7-9736-8DDEC5D1E78F}"/>
                </a:ext>
              </a:extLst>
            </p:cNvPr>
            <p:cNvCxnSpPr/>
            <p:nvPr/>
          </p:nvCxnSpPr>
          <p:spPr>
            <a:xfrm rot="10800000">
              <a:off x="6019800" y="4514850"/>
              <a:ext cx="609600" cy="45720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46C10DD6-C60D-4663-8D18-73E990A6BD9D}"/>
                </a:ext>
              </a:extLst>
            </p:cNvPr>
            <p:cNvSpPr txBox="1">
              <a:spLocks noChangeArrowheads="1"/>
            </p:cNvSpPr>
            <p:nvPr/>
          </p:nvSpPr>
          <p:spPr bwMode="auto">
            <a:xfrm>
              <a:off x="2819400" y="2819400"/>
              <a:ext cx="1676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6700 km</a:t>
              </a:r>
              <a:endParaRPr lang="en-IN" altLang="en-US" b="1" dirty="0"/>
            </a:p>
          </p:txBody>
        </p:sp>
        <p:cxnSp>
          <p:nvCxnSpPr>
            <p:cNvPr id="24" name="Straight Arrow Connector 23">
              <a:extLst>
                <a:ext uri="{FF2B5EF4-FFF2-40B4-BE49-F238E27FC236}">
                  <a16:creationId xmlns:a16="http://schemas.microsoft.com/office/drawing/2014/main" id="{BFF03F09-B138-464E-B66F-1A6617F4B0ED}"/>
                </a:ext>
              </a:extLst>
            </p:cNvPr>
            <p:cNvCxnSpPr>
              <a:cxnSpLocks/>
            </p:cNvCxnSpPr>
            <p:nvPr/>
          </p:nvCxnSpPr>
          <p:spPr>
            <a:xfrm flipV="1">
              <a:off x="3886200" y="2438400"/>
              <a:ext cx="838200" cy="62865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28609996-8E40-4240-BD26-FE87AB87F352}"/>
                </a:ext>
              </a:extLst>
            </p:cNvPr>
            <p:cNvSpPr txBox="1">
              <a:spLocks noChangeArrowheads="1"/>
            </p:cNvSpPr>
            <p:nvPr/>
          </p:nvSpPr>
          <p:spPr bwMode="auto">
            <a:xfrm>
              <a:off x="8001000" y="1676400"/>
              <a:ext cx="990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t>40 km</a:t>
              </a:r>
              <a:endParaRPr lang="en-IN" altLang="en-US" b="1" dirty="0"/>
            </a:p>
          </p:txBody>
        </p:sp>
        <p:cxnSp>
          <p:nvCxnSpPr>
            <p:cNvPr id="23" name="Straight Arrow Connector 22">
              <a:extLst>
                <a:ext uri="{FF2B5EF4-FFF2-40B4-BE49-F238E27FC236}">
                  <a16:creationId xmlns:a16="http://schemas.microsoft.com/office/drawing/2014/main" id="{B089890C-A7E7-4D21-A063-6B9901CFDEBB}"/>
                </a:ext>
              </a:extLst>
            </p:cNvPr>
            <p:cNvCxnSpPr/>
            <p:nvPr/>
          </p:nvCxnSpPr>
          <p:spPr>
            <a:xfrm rot="10800000" flipV="1">
              <a:off x="6096000" y="1371600"/>
              <a:ext cx="609600" cy="45720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2DD21ECA-0D34-4832-AC0D-5FF57F6F368E}"/>
                </a:ext>
              </a:extLst>
            </p:cNvPr>
            <p:cNvCxnSpPr/>
            <p:nvPr/>
          </p:nvCxnSpPr>
          <p:spPr>
            <a:xfrm rot="10800000">
              <a:off x="6858000" y="2362200"/>
              <a:ext cx="1066800" cy="15240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80822A8E-9203-4EA7-8FEB-3CACED2A0F7C}"/>
                </a:ext>
              </a:extLst>
            </p:cNvPr>
            <p:cNvCxnSpPr/>
            <p:nvPr/>
          </p:nvCxnSpPr>
          <p:spPr>
            <a:xfrm rot="10800000" flipV="1">
              <a:off x="7696200" y="1981200"/>
              <a:ext cx="609600" cy="15240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grpSp>
      <p:pic>
        <p:nvPicPr>
          <p:cNvPr id="1026" name="Picture 2" descr="http://crack.seismo.unr.edu/ftp/pub/louie/class/100/earth-layers.GIF">
            <a:extLst>
              <a:ext uri="{FF2B5EF4-FFF2-40B4-BE49-F238E27FC236}">
                <a16:creationId xmlns:a16="http://schemas.microsoft.com/office/drawing/2014/main" id="{9AA32E19-9B61-4ED5-AEF2-13704AE58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200400"/>
            <a:ext cx="4812196"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FE649949-624A-4C13-8967-7016262400BB}"/>
              </a:ext>
            </a:extLst>
          </p:cNvPr>
          <p:cNvSpPr txBox="1"/>
          <p:nvPr/>
        </p:nvSpPr>
        <p:spPr>
          <a:xfrm>
            <a:off x="0" y="38100"/>
            <a:ext cx="8839200" cy="584775"/>
          </a:xfrm>
          <a:prstGeom prst="rect">
            <a:avLst/>
          </a:prstGeom>
          <a:noFill/>
        </p:spPr>
        <p:txBody>
          <a:bodyPr wrap="square">
            <a:spAutoFit/>
          </a:bodyPr>
          <a:lstStyle/>
          <a:p>
            <a:pPr algn="ctr" eaLnBrk="1" hangingPunct="1"/>
            <a:r>
              <a:rPr lang="en-US" altLang="en-US" sz="3200" b="1" dirty="0">
                <a:solidFill>
                  <a:srgbClr val="0000CC"/>
                </a:solidFill>
              </a:rPr>
              <a:t>Lithosphere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http://images.tutorvista.com/content/environment/biosphere-illustration.jpeg">
            <a:extLst>
              <a:ext uri="{FF2B5EF4-FFF2-40B4-BE49-F238E27FC236}">
                <a16:creationId xmlns:a16="http://schemas.microsoft.com/office/drawing/2014/main" id="{EFAA8BDA-2A7B-4F9F-A020-60E26FA4A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09600"/>
            <a:ext cx="6941669" cy="449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AB83E06A-9FD3-4EB0-BF5A-C8B2549770A6}"/>
              </a:ext>
            </a:extLst>
          </p:cNvPr>
          <p:cNvSpPr txBox="1">
            <a:spLocks noChangeArrowheads="1"/>
          </p:cNvSpPr>
          <p:nvPr/>
        </p:nvSpPr>
        <p:spPr bwMode="auto">
          <a:xfrm>
            <a:off x="34636" y="5257800"/>
            <a:ext cx="900545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IN" altLang="en-US" dirty="0"/>
              <a:t>The biotic or living components include plants, animals and microbes living on the earth. A constant interaction between the abiotic and biotic components of the biosphere results in the transfer of food and energy, which makes it a dynamic but stable system. The biosphere is the biggest biological system. It consists of smaller functional units known as ecosystems or ecological systems</a:t>
            </a:r>
          </a:p>
        </p:txBody>
      </p:sp>
      <p:sp>
        <p:nvSpPr>
          <p:cNvPr id="2" name="TextBox 1">
            <a:extLst>
              <a:ext uri="{FF2B5EF4-FFF2-40B4-BE49-F238E27FC236}">
                <a16:creationId xmlns:a16="http://schemas.microsoft.com/office/drawing/2014/main" id="{856E8D4A-C747-48B2-9449-2E4608ECBE22}"/>
              </a:ext>
            </a:extLst>
          </p:cNvPr>
          <p:cNvSpPr txBox="1"/>
          <p:nvPr/>
        </p:nvSpPr>
        <p:spPr>
          <a:xfrm>
            <a:off x="0" y="38100"/>
            <a:ext cx="8839200" cy="584775"/>
          </a:xfrm>
          <a:prstGeom prst="rect">
            <a:avLst/>
          </a:prstGeom>
          <a:noFill/>
        </p:spPr>
        <p:txBody>
          <a:bodyPr wrap="square">
            <a:spAutoFit/>
          </a:bodyPr>
          <a:lstStyle/>
          <a:p>
            <a:pPr algn="ctr" eaLnBrk="1" hangingPunct="1"/>
            <a:r>
              <a:rPr lang="en-US" altLang="en-US" sz="3200" b="1" dirty="0">
                <a:solidFill>
                  <a:srgbClr val="0000CC"/>
                </a:solidFill>
              </a:rPr>
              <a:t>Biosphere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a:extLst>
              <a:ext uri="{FF2B5EF4-FFF2-40B4-BE49-F238E27FC236}">
                <a16:creationId xmlns:a16="http://schemas.microsoft.com/office/drawing/2014/main" id="{04D80391-2718-4823-AF46-E2373845B364}"/>
              </a:ext>
            </a:extLst>
          </p:cNvPr>
          <p:cNvSpPr txBox="1">
            <a:spLocks noChangeArrowheads="1"/>
          </p:cNvSpPr>
          <p:nvPr/>
        </p:nvSpPr>
        <p:spPr bwMode="auto">
          <a:xfrm>
            <a:off x="0" y="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dirty="0">
                <a:solidFill>
                  <a:srgbClr val="008000"/>
                </a:solidFill>
              </a:rPr>
              <a:t>Different layers of Atmosphere</a:t>
            </a:r>
            <a:endParaRPr lang="en-IN" altLang="en-US" sz="2400" b="1" dirty="0">
              <a:solidFill>
                <a:srgbClr val="008000"/>
              </a:solidFill>
            </a:endParaRPr>
          </a:p>
        </p:txBody>
      </p:sp>
      <p:pic>
        <p:nvPicPr>
          <p:cNvPr id="20484" name="Picture 4" descr="http://www.windows2universe.org/earth/Atmosphere/images/mesosphere_diagram_sm.jpg">
            <a:extLst>
              <a:ext uri="{FF2B5EF4-FFF2-40B4-BE49-F238E27FC236}">
                <a16:creationId xmlns:a16="http://schemas.microsoft.com/office/drawing/2014/main" id="{780C39F1-D9D0-4A75-81BD-63BA93A48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057400"/>
            <a:ext cx="37338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Box 4">
            <a:extLst>
              <a:ext uri="{FF2B5EF4-FFF2-40B4-BE49-F238E27FC236}">
                <a16:creationId xmlns:a16="http://schemas.microsoft.com/office/drawing/2014/main" id="{A231EF68-221E-43B2-9315-7E0D14220AD2}"/>
              </a:ext>
            </a:extLst>
          </p:cNvPr>
          <p:cNvSpPr txBox="1">
            <a:spLocks noChangeArrowheads="1"/>
          </p:cNvSpPr>
          <p:nvPr/>
        </p:nvSpPr>
        <p:spPr bwMode="auto">
          <a:xfrm>
            <a:off x="76200" y="457200"/>
            <a:ext cx="9067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dirty="0"/>
              <a:t>The atmosphere may be broadly divided into four regions</a:t>
            </a:r>
          </a:p>
          <a:p>
            <a:pPr algn="ctr" eaLnBrk="1" hangingPunct="1"/>
            <a:r>
              <a:rPr lang="en-US" altLang="en-US" b="1" dirty="0">
                <a:solidFill>
                  <a:srgbClr val="0070C0"/>
                </a:solidFill>
              </a:rPr>
              <a:t>Troposphere</a:t>
            </a:r>
          </a:p>
          <a:p>
            <a:pPr algn="ctr" eaLnBrk="1" hangingPunct="1"/>
            <a:r>
              <a:rPr lang="en-US" altLang="en-US" b="1" dirty="0">
                <a:solidFill>
                  <a:srgbClr val="0070C0"/>
                </a:solidFill>
              </a:rPr>
              <a:t>Stratosphere</a:t>
            </a:r>
          </a:p>
          <a:p>
            <a:pPr algn="ctr" eaLnBrk="1" hangingPunct="1"/>
            <a:r>
              <a:rPr lang="en-US" altLang="en-US" b="1" dirty="0">
                <a:solidFill>
                  <a:srgbClr val="0070C0"/>
                </a:solidFill>
              </a:rPr>
              <a:t>Mesosphere</a:t>
            </a:r>
          </a:p>
          <a:p>
            <a:pPr algn="ctr" eaLnBrk="1" hangingPunct="1"/>
            <a:r>
              <a:rPr lang="en-US" altLang="en-US" b="1" dirty="0">
                <a:solidFill>
                  <a:srgbClr val="0070C0"/>
                </a:solidFill>
              </a:rPr>
              <a:t>Thermosphere</a:t>
            </a:r>
          </a:p>
          <a:p>
            <a:pPr algn="just" eaLnBrk="1" hangingPunct="1"/>
            <a:r>
              <a:rPr lang="en-US" altLang="en-US" b="1" dirty="0"/>
              <a:t> </a:t>
            </a:r>
            <a:endParaRPr lang="en-IN" altLang="en-US" b="1" dirty="0"/>
          </a:p>
        </p:txBody>
      </p:sp>
      <p:pic>
        <p:nvPicPr>
          <p:cNvPr id="7" name="Picture 4" descr="http://www.esrl.noaa.gov/gmd/infodata/lesson_plans/images/CG_Figure_6.gif">
            <a:extLst>
              <a:ext uri="{FF2B5EF4-FFF2-40B4-BE49-F238E27FC236}">
                <a16:creationId xmlns:a16="http://schemas.microsoft.com/office/drawing/2014/main" id="{BBF722DF-3A24-44FD-88E2-A3F37126F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81200"/>
            <a:ext cx="422275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box(in)">
                                      <p:cBhvr>
                                        <p:cTn id="12"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crisp.nus.edu.sg/~research/tutorial/atmos.gif">
            <a:extLst>
              <a:ext uri="{FF2B5EF4-FFF2-40B4-BE49-F238E27FC236}">
                <a16:creationId xmlns:a16="http://schemas.microsoft.com/office/drawing/2014/main" id="{9B8016FC-FC4D-4863-8290-2B445AFDE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76200"/>
            <a:ext cx="4953000" cy="63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a:extLst>
              <a:ext uri="{FF2B5EF4-FFF2-40B4-BE49-F238E27FC236}">
                <a16:creationId xmlns:a16="http://schemas.microsoft.com/office/drawing/2014/main" id="{CEEB9C50-C81E-44E5-83A5-E78CB5E722DA}"/>
              </a:ext>
            </a:extLst>
          </p:cNvPr>
          <p:cNvGraphicFramePr>
            <a:graphicFrameLocks noGrp="1"/>
          </p:cNvGraphicFramePr>
          <p:nvPr>
            <p:extLst>
              <p:ext uri="{D42A27DB-BD31-4B8C-83A1-F6EECF244321}">
                <p14:modId xmlns:p14="http://schemas.microsoft.com/office/powerpoint/2010/main" val="3742368824"/>
              </p:ext>
            </p:extLst>
          </p:nvPr>
        </p:nvGraphicFramePr>
        <p:xfrm>
          <a:off x="228600" y="685800"/>
          <a:ext cx="8382000" cy="2392436"/>
        </p:xfrm>
        <a:graphic>
          <a:graphicData uri="http://schemas.openxmlformats.org/drawingml/2006/table">
            <a:tbl>
              <a:tblPr firstRow="1" bandRow="1">
                <a:tableStyleId>{7DF18680-E054-41AD-8BC1-D1AEF772440D}</a:tableStyleId>
              </a:tblPr>
              <a:tblGrid>
                <a:gridCol w="2095500">
                  <a:extLst>
                    <a:ext uri="{9D8B030D-6E8A-4147-A177-3AD203B41FA5}">
                      <a16:colId xmlns:a16="http://schemas.microsoft.com/office/drawing/2014/main" val="20000"/>
                    </a:ext>
                  </a:extLst>
                </a:gridCol>
                <a:gridCol w="2095500">
                  <a:extLst>
                    <a:ext uri="{9D8B030D-6E8A-4147-A177-3AD203B41FA5}">
                      <a16:colId xmlns:a16="http://schemas.microsoft.com/office/drawing/2014/main" val="20001"/>
                    </a:ext>
                  </a:extLst>
                </a:gridCol>
                <a:gridCol w="2095500">
                  <a:extLst>
                    <a:ext uri="{9D8B030D-6E8A-4147-A177-3AD203B41FA5}">
                      <a16:colId xmlns:a16="http://schemas.microsoft.com/office/drawing/2014/main" val="20002"/>
                    </a:ext>
                  </a:extLst>
                </a:gridCol>
                <a:gridCol w="2095500">
                  <a:extLst>
                    <a:ext uri="{9D8B030D-6E8A-4147-A177-3AD203B41FA5}">
                      <a16:colId xmlns:a16="http://schemas.microsoft.com/office/drawing/2014/main" val="20003"/>
                    </a:ext>
                  </a:extLst>
                </a:gridCol>
              </a:tblGrid>
              <a:tr h="639995">
                <a:tc>
                  <a:txBody>
                    <a:bodyPr/>
                    <a:lstStyle/>
                    <a:p>
                      <a:pPr algn="ctr"/>
                      <a:r>
                        <a:rPr lang="en-US" sz="1800" b="1" dirty="0"/>
                        <a:t>Region</a:t>
                      </a:r>
                      <a:endParaRPr lang="en-IN" sz="1800" b="1" dirty="0">
                        <a:latin typeface="Arial" pitchFamily="34" charset="0"/>
                        <a:cs typeface="Arial" pitchFamily="34" charset="0"/>
                      </a:endParaRPr>
                    </a:p>
                  </a:txBody>
                  <a:tcPr marT="45714" marB="45714"/>
                </a:tc>
                <a:tc>
                  <a:txBody>
                    <a:bodyPr/>
                    <a:lstStyle/>
                    <a:p>
                      <a:pPr algn="ctr"/>
                      <a:r>
                        <a:rPr lang="en-US" sz="1800" b="1" dirty="0"/>
                        <a:t>Altitude (km)</a:t>
                      </a:r>
                      <a:endParaRPr lang="en-IN" sz="1800" b="1" dirty="0">
                        <a:latin typeface="Arial" pitchFamily="34" charset="0"/>
                        <a:cs typeface="Arial" pitchFamily="34" charset="0"/>
                      </a:endParaRPr>
                    </a:p>
                  </a:txBody>
                  <a:tcPr marT="45714" marB="45714"/>
                </a:tc>
                <a:tc>
                  <a:txBody>
                    <a:bodyPr/>
                    <a:lstStyle/>
                    <a:p>
                      <a:pPr algn="ctr"/>
                      <a:r>
                        <a:rPr lang="en-US" sz="1800" b="1" dirty="0"/>
                        <a:t>Temperature range (</a:t>
                      </a:r>
                      <a:r>
                        <a:rPr lang="en-US" sz="2400" b="1" kern="1200" baseline="30000" dirty="0" err="1">
                          <a:solidFill>
                            <a:schemeClr val="tx1"/>
                          </a:solidFill>
                        </a:rPr>
                        <a:t>o</a:t>
                      </a:r>
                      <a:r>
                        <a:rPr lang="en-US" sz="1800" b="1" dirty="0" err="1"/>
                        <a:t>C</a:t>
                      </a:r>
                      <a:r>
                        <a:rPr lang="en-US" sz="1800" b="1" dirty="0"/>
                        <a:t>)</a:t>
                      </a:r>
                      <a:endParaRPr lang="en-IN" sz="1800" b="1" dirty="0">
                        <a:latin typeface="Arial" pitchFamily="34" charset="0"/>
                        <a:cs typeface="Arial" pitchFamily="34" charset="0"/>
                      </a:endParaRPr>
                    </a:p>
                  </a:txBody>
                  <a:tcPr marT="45714" marB="45714"/>
                </a:tc>
                <a:tc>
                  <a:txBody>
                    <a:bodyPr/>
                    <a:lstStyle/>
                    <a:p>
                      <a:pPr algn="ctr"/>
                      <a:r>
                        <a:rPr lang="en-US" sz="1800" b="1" dirty="0"/>
                        <a:t>Important chemical species</a:t>
                      </a:r>
                      <a:endParaRPr lang="en-IN" sz="1800" b="1" dirty="0">
                        <a:latin typeface="Arial" pitchFamily="34" charset="0"/>
                        <a:cs typeface="Arial" pitchFamily="34" charset="0"/>
                      </a:endParaRPr>
                    </a:p>
                  </a:txBody>
                  <a:tcPr marT="45714" marB="45714"/>
                </a:tc>
                <a:extLst>
                  <a:ext uri="{0D108BD9-81ED-4DB2-BD59-A6C34878D82A}">
                    <a16:rowId xmlns:a16="http://schemas.microsoft.com/office/drawing/2014/main" val="10000"/>
                  </a:ext>
                </a:extLst>
              </a:tr>
              <a:tr h="370791">
                <a:tc>
                  <a:txBody>
                    <a:bodyPr/>
                    <a:lstStyle/>
                    <a:p>
                      <a:pPr algn="ctr"/>
                      <a:r>
                        <a:rPr lang="en-US" sz="1800" b="1" dirty="0"/>
                        <a:t>Troposphere</a:t>
                      </a:r>
                      <a:endParaRPr lang="en-IN" sz="1800" b="1" dirty="0">
                        <a:latin typeface="Arial" pitchFamily="34" charset="0"/>
                        <a:cs typeface="Arial" pitchFamily="34" charset="0"/>
                      </a:endParaRPr>
                    </a:p>
                  </a:txBody>
                  <a:tcPr marT="45714" marB="45714"/>
                </a:tc>
                <a:tc>
                  <a:txBody>
                    <a:bodyPr/>
                    <a:lstStyle/>
                    <a:p>
                      <a:pPr algn="ctr"/>
                      <a:r>
                        <a:rPr lang="en-US" sz="1800" b="1" dirty="0"/>
                        <a:t>0 - 11</a:t>
                      </a:r>
                      <a:endParaRPr lang="en-IN" sz="1800" b="1" dirty="0">
                        <a:latin typeface="Arial" pitchFamily="34" charset="0"/>
                        <a:cs typeface="Arial" pitchFamily="34" charset="0"/>
                      </a:endParaRPr>
                    </a:p>
                  </a:txBody>
                  <a:tcPr marT="45714" marB="45714"/>
                </a:tc>
                <a:tc>
                  <a:txBody>
                    <a:bodyPr/>
                    <a:lstStyle/>
                    <a:p>
                      <a:pPr algn="ctr"/>
                      <a:r>
                        <a:rPr lang="en-US" sz="1800" b="1" dirty="0"/>
                        <a:t>15 to - 56</a:t>
                      </a:r>
                      <a:endParaRPr lang="en-IN" sz="1800" b="1" dirty="0">
                        <a:latin typeface="Arial" pitchFamily="34" charset="0"/>
                        <a:cs typeface="Arial" pitchFamily="34" charset="0"/>
                      </a:endParaRPr>
                    </a:p>
                  </a:txBody>
                  <a:tcPr marT="45714" marB="45714"/>
                </a:tc>
                <a:tc>
                  <a:txBody>
                    <a:bodyPr/>
                    <a:lstStyle/>
                    <a:p>
                      <a:pPr algn="ctr"/>
                      <a:r>
                        <a:rPr lang="en-US" sz="1800" b="1" dirty="0"/>
                        <a:t>N</a:t>
                      </a:r>
                      <a:r>
                        <a:rPr lang="en-US" sz="1200" b="1" dirty="0"/>
                        <a:t>2</a:t>
                      </a:r>
                      <a:r>
                        <a:rPr lang="en-US" sz="1800" b="1" dirty="0"/>
                        <a:t>, O</a:t>
                      </a:r>
                      <a:r>
                        <a:rPr lang="en-US" sz="1200" b="1" dirty="0"/>
                        <a:t>2</a:t>
                      </a:r>
                      <a:r>
                        <a:rPr lang="en-US" sz="1800" b="1" dirty="0"/>
                        <a:t>, CO</a:t>
                      </a:r>
                      <a:r>
                        <a:rPr lang="en-US" sz="1200" b="1" dirty="0"/>
                        <a:t>2</a:t>
                      </a:r>
                      <a:r>
                        <a:rPr lang="en-US" sz="1800" b="1" dirty="0"/>
                        <a:t>, H</a:t>
                      </a:r>
                      <a:r>
                        <a:rPr lang="en-US" sz="1200" b="1" dirty="0"/>
                        <a:t>2</a:t>
                      </a:r>
                      <a:r>
                        <a:rPr lang="en-US" sz="1800" b="1" dirty="0"/>
                        <a:t>O</a:t>
                      </a:r>
                      <a:endParaRPr lang="en-IN" sz="1800" b="1" dirty="0">
                        <a:latin typeface="Arial" pitchFamily="34" charset="0"/>
                        <a:cs typeface="Arial" pitchFamily="34" charset="0"/>
                      </a:endParaRPr>
                    </a:p>
                  </a:txBody>
                  <a:tcPr marT="45714" marB="45714"/>
                </a:tc>
                <a:extLst>
                  <a:ext uri="{0D108BD9-81ED-4DB2-BD59-A6C34878D82A}">
                    <a16:rowId xmlns:a16="http://schemas.microsoft.com/office/drawing/2014/main" val="10001"/>
                  </a:ext>
                </a:extLst>
              </a:tr>
              <a:tr h="370791">
                <a:tc>
                  <a:txBody>
                    <a:bodyPr/>
                    <a:lstStyle/>
                    <a:p>
                      <a:pPr algn="ctr"/>
                      <a:r>
                        <a:rPr lang="en-US" sz="1800" b="1" dirty="0"/>
                        <a:t>Stratosphere</a:t>
                      </a:r>
                      <a:endParaRPr lang="en-IN" sz="1800" b="1" dirty="0">
                        <a:latin typeface="Arial" pitchFamily="34" charset="0"/>
                        <a:cs typeface="Arial" pitchFamily="34" charset="0"/>
                      </a:endParaRPr>
                    </a:p>
                  </a:txBody>
                  <a:tcPr marT="45714" marB="45714"/>
                </a:tc>
                <a:tc>
                  <a:txBody>
                    <a:bodyPr/>
                    <a:lstStyle/>
                    <a:p>
                      <a:pPr algn="ctr"/>
                      <a:r>
                        <a:rPr lang="en-US" sz="1800" b="1" dirty="0"/>
                        <a:t>11 - 50</a:t>
                      </a:r>
                      <a:endParaRPr lang="en-IN" sz="1800" b="1" dirty="0">
                        <a:latin typeface="Arial" pitchFamily="34" charset="0"/>
                        <a:cs typeface="Arial" pitchFamily="34" charset="0"/>
                      </a:endParaRPr>
                    </a:p>
                  </a:txBody>
                  <a:tcPr marT="45714" marB="45714"/>
                </a:tc>
                <a:tc>
                  <a:txBody>
                    <a:bodyPr/>
                    <a:lstStyle/>
                    <a:p>
                      <a:pPr algn="ctr"/>
                      <a:r>
                        <a:rPr lang="en-US" sz="1800" b="1" dirty="0"/>
                        <a:t>-56 to -2</a:t>
                      </a:r>
                      <a:endParaRPr lang="en-IN" sz="1800" b="1" dirty="0">
                        <a:latin typeface="Arial" pitchFamily="34" charset="0"/>
                        <a:cs typeface="Arial" pitchFamily="34" charset="0"/>
                      </a:endParaRPr>
                    </a:p>
                  </a:txBody>
                  <a:tcPr marT="45714" marB="45714"/>
                </a:tc>
                <a:tc>
                  <a:txBody>
                    <a:bodyPr/>
                    <a:lstStyle/>
                    <a:p>
                      <a:pPr algn="ctr"/>
                      <a:r>
                        <a:rPr lang="en-US" sz="1800" b="1" dirty="0"/>
                        <a:t>O</a:t>
                      </a:r>
                      <a:r>
                        <a:rPr lang="en-US" sz="1200" b="1" dirty="0"/>
                        <a:t>3</a:t>
                      </a:r>
                      <a:endParaRPr lang="en-IN" sz="1200" b="1" dirty="0">
                        <a:latin typeface="Arial" pitchFamily="34" charset="0"/>
                        <a:cs typeface="Arial" pitchFamily="34" charset="0"/>
                      </a:endParaRPr>
                    </a:p>
                  </a:txBody>
                  <a:tcPr marT="45714" marB="45714"/>
                </a:tc>
                <a:extLst>
                  <a:ext uri="{0D108BD9-81ED-4DB2-BD59-A6C34878D82A}">
                    <a16:rowId xmlns:a16="http://schemas.microsoft.com/office/drawing/2014/main" val="10002"/>
                  </a:ext>
                </a:extLst>
              </a:tr>
              <a:tr h="370791">
                <a:tc>
                  <a:txBody>
                    <a:bodyPr/>
                    <a:lstStyle/>
                    <a:p>
                      <a:pPr algn="ctr"/>
                      <a:r>
                        <a:rPr lang="en-US" sz="1800" b="1" dirty="0"/>
                        <a:t>Mesosphere</a:t>
                      </a:r>
                      <a:endParaRPr lang="en-IN" sz="1800" b="1" dirty="0">
                        <a:latin typeface="Arial" pitchFamily="34" charset="0"/>
                        <a:cs typeface="Arial" pitchFamily="34" charset="0"/>
                      </a:endParaRPr>
                    </a:p>
                  </a:txBody>
                  <a:tcPr marT="45714" marB="45714"/>
                </a:tc>
                <a:tc>
                  <a:txBody>
                    <a:bodyPr/>
                    <a:lstStyle/>
                    <a:p>
                      <a:pPr algn="ctr"/>
                      <a:r>
                        <a:rPr lang="en-US" sz="1800" b="1" dirty="0"/>
                        <a:t>50 - 85</a:t>
                      </a:r>
                      <a:endParaRPr lang="en-IN" sz="1800" b="1" dirty="0">
                        <a:latin typeface="Arial" pitchFamily="34" charset="0"/>
                        <a:cs typeface="Arial" pitchFamily="34" charset="0"/>
                      </a:endParaRPr>
                    </a:p>
                  </a:txBody>
                  <a:tcPr marT="45714" marB="45714"/>
                </a:tc>
                <a:tc>
                  <a:txBody>
                    <a:bodyPr/>
                    <a:lstStyle/>
                    <a:p>
                      <a:pPr algn="ctr"/>
                      <a:r>
                        <a:rPr lang="en-US" sz="1800" b="1" dirty="0"/>
                        <a:t>-2 to -92</a:t>
                      </a:r>
                      <a:endParaRPr lang="en-IN" sz="1800" b="1" dirty="0">
                        <a:latin typeface="Arial" pitchFamily="34" charset="0"/>
                        <a:cs typeface="Arial" pitchFamily="34" charset="0"/>
                      </a:endParaRPr>
                    </a:p>
                  </a:txBody>
                  <a:tcPr marT="45714" marB="45714"/>
                </a:tc>
                <a:tc>
                  <a:txBody>
                    <a:bodyPr/>
                    <a:lstStyle/>
                    <a:p>
                      <a:pPr algn="ctr"/>
                      <a:r>
                        <a:rPr lang="en-US" sz="1800" b="1" dirty="0"/>
                        <a:t>O</a:t>
                      </a:r>
                      <a:r>
                        <a:rPr lang="en-US" sz="1200" b="1" dirty="0"/>
                        <a:t>2</a:t>
                      </a:r>
                      <a:r>
                        <a:rPr lang="en-US" sz="1800" b="1" dirty="0"/>
                        <a:t>, NO</a:t>
                      </a:r>
                      <a:endParaRPr lang="en-IN" sz="1800" b="1" dirty="0">
                        <a:latin typeface="Arial" pitchFamily="34" charset="0"/>
                        <a:cs typeface="Arial" pitchFamily="34" charset="0"/>
                      </a:endParaRPr>
                    </a:p>
                  </a:txBody>
                  <a:tcPr marT="45714" marB="45714"/>
                </a:tc>
                <a:extLst>
                  <a:ext uri="{0D108BD9-81ED-4DB2-BD59-A6C34878D82A}">
                    <a16:rowId xmlns:a16="http://schemas.microsoft.com/office/drawing/2014/main" val="10003"/>
                  </a:ext>
                </a:extLst>
              </a:tr>
              <a:tr h="639995">
                <a:tc>
                  <a:txBody>
                    <a:bodyPr/>
                    <a:lstStyle/>
                    <a:p>
                      <a:pPr algn="ctr"/>
                      <a:r>
                        <a:rPr lang="en-US" sz="1800" b="1" dirty="0"/>
                        <a:t>Thermosphere</a:t>
                      </a:r>
                      <a:endParaRPr lang="en-IN" sz="1800" b="1" dirty="0">
                        <a:latin typeface="Arial" pitchFamily="34" charset="0"/>
                        <a:cs typeface="Arial" pitchFamily="34" charset="0"/>
                      </a:endParaRPr>
                    </a:p>
                  </a:txBody>
                  <a:tcPr marT="45714" marB="45714"/>
                </a:tc>
                <a:tc>
                  <a:txBody>
                    <a:bodyPr/>
                    <a:lstStyle/>
                    <a:p>
                      <a:pPr algn="ctr"/>
                      <a:r>
                        <a:rPr lang="en-US" sz="1800" b="1" dirty="0"/>
                        <a:t>85-500</a:t>
                      </a:r>
                      <a:endParaRPr lang="en-IN" sz="1800" b="1" dirty="0">
                        <a:latin typeface="Arial" pitchFamily="34" charset="0"/>
                        <a:cs typeface="Arial" pitchFamily="34" charset="0"/>
                      </a:endParaRPr>
                    </a:p>
                  </a:txBody>
                  <a:tcPr marT="45714" marB="45714"/>
                </a:tc>
                <a:tc>
                  <a:txBody>
                    <a:bodyPr/>
                    <a:lstStyle/>
                    <a:p>
                      <a:pPr algn="ctr"/>
                      <a:r>
                        <a:rPr lang="en-US" sz="1800" b="1" dirty="0"/>
                        <a:t>-92 to 1200</a:t>
                      </a:r>
                      <a:endParaRPr lang="en-IN" sz="1800" b="1" dirty="0">
                        <a:latin typeface="Arial" pitchFamily="34" charset="0"/>
                        <a:cs typeface="Arial" pitchFamily="34" charset="0"/>
                      </a:endParaRPr>
                    </a:p>
                  </a:txBody>
                  <a:tcPr marT="45714" marB="45714"/>
                </a:tc>
                <a:tc>
                  <a:txBody>
                    <a:bodyPr/>
                    <a:lstStyle/>
                    <a:p>
                      <a:pPr algn="ctr"/>
                      <a:r>
                        <a:rPr lang="en-US" sz="1800" b="1" dirty="0"/>
                        <a:t>O</a:t>
                      </a:r>
                      <a:r>
                        <a:rPr lang="en-US" sz="1200" b="1" dirty="0"/>
                        <a:t>2</a:t>
                      </a:r>
                      <a:r>
                        <a:rPr lang="en-US" sz="1800" b="1" dirty="0"/>
                        <a:t>(+), O (+), NO(+)</a:t>
                      </a:r>
                      <a:endParaRPr lang="en-IN" sz="1800" b="1" dirty="0">
                        <a:latin typeface="Arial" pitchFamily="34" charset="0"/>
                        <a:cs typeface="Arial" pitchFamily="34" charset="0"/>
                      </a:endParaRPr>
                    </a:p>
                  </a:txBody>
                  <a:tcPr marT="45714" marB="45714"/>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nodeType="clickEffect">
                                  <p:stCondLst>
                                    <p:cond delay="0"/>
                                  </p:stCondLst>
                                  <p:childTnLst>
                                    <p:animEffect transition="out" filter="box(in)">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BF63AD-A2B9-4919-AF17-CEE0D720E3D7}"/>
              </a:ext>
            </a:extLst>
          </p:cNvPr>
          <p:cNvSpPr txBox="1">
            <a:spLocks noChangeArrowheads="1"/>
          </p:cNvSpPr>
          <p:nvPr/>
        </p:nvSpPr>
        <p:spPr bwMode="auto">
          <a:xfrm>
            <a:off x="152400" y="228600"/>
            <a:ext cx="8991600" cy="627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dirty="0">
                <a:solidFill>
                  <a:srgbClr val="008000"/>
                </a:solidFill>
              </a:rPr>
              <a:t>Troposphere</a:t>
            </a:r>
          </a:p>
          <a:p>
            <a:pPr algn="just" eaLnBrk="1" hangingPunct="1"/>
            <a:endParaRPr lang="en-US" altLang="en-US" b="1" dirty="0">
              <a:solidFill>
                <a:srgbClr val="008000"/>
              </a:solidFill>
            </a:endParaRPr>
          </a:p>
          <a:p>
            <a:pPr algn="just" eaLnBrk="1" hangingPunct="1">
              <a:buFont typeface="Wingdings" panose="05000000000000000000" pitchFamily="2" charset="2"/>
              <a:buChar char="Ø"/>
            </a:pPr>
            <a:r>
              <a:rPr lang="en-US" altLang="en-US" b="1" dirty="0"/>
              <a:t>The troposphere contains 70% of the mass of the atmosphere. Here the air is far from uniform with respect to density and temperature.</a:t>
            </a:r>
          </a:p>
          <a:p>
            <a:pPr algn="just" eaLnBrk="1" hangingPunct="1"/>
            <a:endParaRPr lang="en-US" altLang="en-US" b="1" dirty="0"/>
          </a:p>
          <a:p>
            <a:pPr algn="just" eaLnBrk="1" hangingPunct="1">
              <a:buFont typeface="Wingdings" panose="05000000000000000000" pitchFamily="2" charset="2"/>
              <a:buChar char="Ø"/>
            </a:pPr>
            <a:r>
              <a:rPr lang="en-US" altLang="en-US" b="1" dirty="0"/>
              <a:t>Density  decreases exponentially with increasing altitude.</a:t>
            </a:r>
          </a:p>
          <a:p>
            <a:pPr algn="just" eaLnBrk="1" hangingPunct="1"/>
            <a:endParaRPr lang="en-US" altLang="en-US" b="1" dirty="0"/>
          </a:p>
          <a:p>
            <a:pPr algn="just" eaLnBrk="1" hangingPunct="1">
              <a:buFont typeface="Wingdings" panose="05000000000000000000" pitchFamily="2" charset="2"/>
              <a:buChar char="Ø"/>
            </a:pPr>
            <a:r>
              <a:rPr lang="en-US" altLang="en-US" b="1" dirty="0"/>
              <a:t>In respect of composition, the troposphere is more or less homogeneous in the absence of air pollution, mainly due to the constant circulation of air in this region.</a:t>
            </a:r>
          </a:p>
          <a:p>
            <a:pPr algn="just" eaLnBrk="1" hangingPunct="1"/>
            <a:endParaRPr lang="en-US" altLang="en-US" b="1" dirty="0"/>
          </a:p>
          <a:p>
            <a:pPr algn="just" eaLnBrk="1" hangingPunct="1">
              <a:buFont typeface="Wingdings" panose="05000000000000000000" pitchFamily="2" charset="2"/>
              <a:buChar char="Ø"/>
            </a:pPr>
            <a:r>
              <a:rPr lang="en-US" altLang="en-US" b="1" dirty="0"/>
              <a:t>The water content however varies due to hydrological cycle.</a:t>
            </a:r>
          </a:p>
          <a:p>
            <a:pPr algn="just" eaLnBrk="1" hangingPunct="1"/>
            <a:endParaRPr lang="en-US" altLang="en-US" b="1" dirty="0"/>
          </a:p>
          <a:p>
            <a:pPr algn="just" eaLnBrk="1" hangingPunct="1">
              <a:buFont typeface="Wingdings" panose="05000000000000000000" pitchFamily="2" charset="2"/>
              <a:buChar char="Ø"/>
            </a:pPr>
            <a:r>
              <a:rPr lang="en-US" altLang="en-US" b="1" dirty="0"/>
              <a:t>The temperature in the troposphere falls of uniformly with increasing altitude.</a:t>
            </a:r>
          </a:p>
          <a:p>
            <a:pPr algn="just" eaLnBrk="1" hangingPunct="1"/>
            <a:r>
              <a:rPr lang="en-US" altLang="en-US" b="1" dirty="0"/>
              <a:t> </a:t>
            </a:r>
          </a:p>
          <a:p>
            <a:pPr algn="just" eaLnBrk="1" hangingPunct="1">
              <a:buFont typeface="Wingdings" panose="05000000000000000000" pitchFamily="2" charset="2"/>
              <a:buChar char="Ø"/>
            </a:pPr>
            <a:r>
              <a:rPr lang="en-US" altLang="en-US" b="1" dirty="0"/>
              <a:t>The temperature in the troposphere falls of uniformly with increasing altitude. Thus, this layer follows – </a:t>
            </a:r>
            <a:r>
              <a:rPr lang="en-US" altLang="en-US" b="1" dirty="0" err="1"/>
              <a:t>ve</a:t>
            </a:r>
            <a:r>
              <a:rPr lang="en-US" altLang="en-US" b="1" dirty="0"/>
              <a:t> lapse rate.</a:t>
            </a:r>
          </a:p>
          <a:p>
            <a:pPr algn="just" eaLnBrk="1" hangingPunct="1"/>
            <a:r>
              <a:rPr lang="en-IN" altLang="en-US" b="1" dirty="0">
                <a:solidFill>
                  <a:srgbClr val="009900"/>
                </a:solidFill>
              </a:rPr>
              <a:t>Note:- The lapse rate is defined as the rate of change of temperature with height or altitude of the atmospheric variable. </a:t>
            </a:r>
            <a:endParaRPr lang="en-US" altLang="en-US" b="1" dirty="0"/>
          </a:p>
          <a:p>
            <a:pPr algn="just" eaLnBrk="1" hangingPunct="1">
              <a:buFont typeface="Wingdings" panose="05000000000000000000" pitchFamily="2" charset="2"/>
              <a:buChar char="Ø"/>
            </a:pPr>
            <a:r>
              <a:rPr lang="en-US" altLang="en-US" b="1" dirty="0"/>
              <a:t>The colder layer (-56</a:t>
            </a:r>
            <a:r>
              <a:rPr lang="en-US" altLang="en-US" sz="2400" baseline="30000" dirty="0">
                <a:latin typeface="Calibri" panose="020F0502020204030204" pitchFamily="34" charset="0"/>
              </a:rPr>
              <a:t>o</a:t>
            </a:r>
            <a:r>
              <a:rPr lang="en-US" altLang="en-US" b="1" dirty="0"/>
              <a:t> C) at the top of the troposphere is called the tropopause, which marks temperature inversion i.e., transition from negative to positive lapse rate. </a:t>
            </a:r>
            <a:endParaRPr lang="en-IN" altLang="en-US"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ox(in)">
                                      <p:cBhvr>
                                        <p:cTn id="12" dur="500"/>
                                        <p:tgtEl>
                                          <p:spTgt spid="2">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blinds(horizontal)">
                                      <p:cBhvr>
                                        <p:cTn id="17" dur="500"/>
                                        <p:tgtEl>
                                          <p:spTgt spid="2">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box(in)">
                                      <p:cBhvr>
                                        <p:cTn id="22" dur="500"/>
                                        <p:tgtEl>
                                          <p:spTgt spid="2">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box(in)">
                                      <p:cBhvr>
                                        <p:cTn id="27" dur="500"/>
                                        <p:tgtEl>
                                          <p:spTgt spid="2">
                                            <p:txEl>
                                              <p:pRg st="10" end="1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
                                            <p:txEl>
                                              <p:pRg st="12" end="12"/>
                                            </p:txEl>
                                          </p:spTgt>
                                        </p:tgtEl>
                                        <p:attrNameLst>
                                          <p:attrName>style.visibility</p:attrName>
                                        </p:attrNameLst>
                                      </p:cBhvr>
                                      <p:to>
                                        <p:strVal val="visible"/>
                                      </p:to>
                                    </p:set>
                                    <p:animEffect transition="in" filter="box(in)">
                                      <p:cBhvr>
                                        <p:cTn id="32" dur="500"/>
                                        <p:tgtEl>
                                          <p:spTgt spid="2">
                                            <p:txEl>
                                              <p:pRg st="12" end="1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animEffect transition="in" filter="box(in)">
                                      <p:cBhvr>
                                        <p:cTn id="37" dur="500"/>
                                        <p:tgtEl>
                                          <p:spTgt spid="2">
                                            <p:txEl>
                                              <p:pRg st="13" end="1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xit" presetSubtype="16" fill="hold" nodeType="clickEffect">
                                  <p:stCondLst>
                                    <p:cond delay="0"/>
                                  </p:stCondLst>
                                  <p:childTnLst>
                                    <p:animEffect transition="out" filter="box(in)">
                                      <p:cBhvr>
                                        <p:cTn id="41" dur="500"/>
                                        <p:tgtEl>
                                          <p:spTgt spid="2">
                                            <p:txEl>
                                              <p:pRg st="13" end="13"/>
                                            </p:txEl>
                                          </p:spTgt>
                                        </p:tgtEl>
                                      </p:cBhvr>
                                    </p:animEffect>
                                    <p:set>
                                      <p:cBhvr>
                                        <p:cTn id="42" dur="1" fill="hold">
                                          <p:stCondLst>
                                            <p:cond delay="499"/>
                                          </p:stCondLst>
                                        </p:cTn>
                                        <p:tgtEl>
                                          <p:spTgt spid="2">
                                            <p:txEl>
                                              <p:pRg st="13" end="13"/>
                                            </p:txEl>
                                          </p:spTgt>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animEffect transition="in" filter="box(in)">
                                      <p:cBhvr>
                                        <p:cTn id="47" dur="500"/>
                                        <p:tgtEl>
                                          <p:spTgt spid="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a:extLst>
              <a:ext uri="{FF2B5EF4-FFF2-40B4-BE49-F238E27FC236}">
                <a16:creationId xmlns:a16="http://schemas.microsoft.com/office/drawing/2014/main" id="{9294FE89-C1B9-411F-B1FA-66C839AD601D}"/>
              </a:ext>
            </a:extLst>
          </p:cNvPr>
          <p:cNvSpPr txBox="1">
            <a:spLocks noChangeArrowheads="1"/>
          </p:cNvSpPr>
          <p:nvPr/>
        </p:nvSpPr>
        <p:spPr bwMode="auto">
          <a:xfrm>
            <a:off x="152400" y="228600"/>
            <a:ext cx="891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dirty="0">
                <a:solidFill>
                  <a:srgbClr val="009900"/>
                </a:solidFill>
              </a:rPr>
              <a:t>Stratosphere</a:t>
            </a:r>
            <a:endParaRPr lang="en-IN" altLang="en-US" sz="2400" b="1" dirty="0">
              <a:solidFill>
                <a:srgbClr val="009900"/>
              </a:solidFill>
            </a:endParaRPr>
          </a:p>
        </p:txBody>
      </p:sp>
      <p:sp>
        <p:nvSpPr>
          <p:cNvPr id="3" name="TextBox 2">
            <a:extLst>
              <a:ext uri="{FF2B5EF4-FFF2-40B4-BE49-F238E27FC236}">
                <a16:creationId xmlns:a16="http://schemas.microsoft.com/office/drawing/2014/main" id="{328C39EA-3A7B-4189-9344-CA62050F0FD4}"/>
              </a:ext>
            </a:extLst>
          </p:cNvPr>
          <p:cNvSpPr txBox="1">
            <a:spLocks noChangeArrowheads="1"/>
          </p:cNvSpPr>
          <p:nvPr/>
        </p:nvSpPr>
        <p:spPr bwMode="auto">
          <a:xfrm>
            <a:off x="228600" y="1163638"/>
            <a:ext cx="8915400"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Char char="Ø"/>
            </a:pPr>
            <a:r>
              <a:rPr lang="en-US" altLang="en-US" b="1" dirty="0"/>
              <a:t>The stratosphere having a positive lapse rate. The temperature increases with increasing with increase in altitude with maximum of -2 </a:t>
            </a:r>
            <a:r>
              <a:rPr lang="en-US" altLang="en-US" sz="2400" b="1" baseline="30000" dirty="0" err="1"/>
              <a:t>o</a:t>
            </a:r>
            <a:r>
              <a:rPr lang="en-US" altLang="en-US" b="1" dirty="0" err="1"/>
              <a:t>C</a:t>
            </a:r>
            <a:r>
              <a:rPr lang="en-US" altLang="en-US" b="1" dirty="0"/>
              <a:t> which in the upper limit of stratosphere.</a:t>
            </a:r>
          </a:p>
          <a:p>
            <a:pPr algn="just" eaLnBrk="1" hangingPunct="1"/>
            <a:endParaRPr lang="en-US" altLang="en-US" b="1" dirty="0"/>
          </a:p>
          <a:p>
            <a:pPr algn="just" eaLnBrk="1" hangingPunct="1">
              <a:buFont typeface="Wingdings" panose="05000000000000000000" pitchFamily="2" charset="2"/>
              <a:buChar char="Ø"/>
            </a:pPr>
            <a:r>
              <a:rPr lang="en-US" altLang="en-US" b="1" dirty="0"/>
              <a:t>Ozone in this region absorbs ultra violet (UV) radiation.</a:t>
            </a:r>
          </a:p>
          <a:p>
            <a:pPr algn="just" eaLnBrk="1" hangingPunct="1">
              <a:buFont typeface="Wingdings" panose="05000000000000000000" pitchFamily="2" charset="2"/>
              <a:buChar char="Ø"/>
            </a:pPr>
            <a:endParaRPr lang="en-US" altLang="en-US" b="1" dirty="0"/>
          </a:p>
          <a:p>
            <a:pPr algn="just" eaLnBrk="1" hangingPunct="1">
              <a:buFont typeface="Wingdings" panose="05000000000000000000" pitchFamily="2" charset="2"/>
              <a:buChar char="Ø"/>
            </a:pPr>
            <a:r>
              <a:rPr lang="en-US" altLang="en-US" b="1" dirty="0"/>
              <a:t>It plays an important role in the stratosphere. It acts as a protection shielding for life on the earth from the injurious effects of the sun’s ultra violet rays and at the same time, it supplies the heat sources for partitioning the atmosphere into a quiescent stratosphere and turbulent troposphere.</a:t>
            </a:r>
          </a:p>
          <a:p>
            <a:pPr algn="just" eaLnBrk="1" hangingPunct="1"/>
            <a:r>
              <a:rPr lang="en-US" altLang="en-US" b="1" dirty="0"/>
              <a:t>	O</a:t>
            </a:r>
            <a:r>
              <a:rPr lang="en-US" altLang="en-US" sz="1200" b="1" dirty="0"/>
              <a:t>3</a:t>
            </a:r>
            <a:r>
              <a:rPr lang="en-US" altLang="en-US" b="1" dirty="0"/>
              <a:t> + </a:t>
            </a:r>
            <a:r>
              <a:rPr lang="en-US" altLang="en-US" b="1" i="1" dirty="0"/>
              <a:t>h</a:t>
            </a:r>
            <a:r>
              <a:rPr lang="el-GR" altLang="en-US" dirty="0">
                <a:latin typeface="Calibri" panose="020F0502020204030204" pitchFamily="34" charset="0"/>
              </a:rPr>
              <a:t> </a:t>
            </a:r>
            <a:r>
              <a:rPr lang="el-GR" altLang="en-US" b="1" dirty="0"/>
              <a:t>ϑ</a:t>
            </a:r>
            <a:r>
              <a:rPr lang="en-US" altLang="en-US" b="1" dirty="0"/>
              <a:t> 			O</a:t>
            </a:r>
            <a:r>
              <a:rPr lang="en-US" altLang="en-US" sz="1200" b="1" dirty="0"/>
              <a:t>2</a:t>
            </a:r>
            <a:r>
              <a:rPr lang="en-US" altLang="en-US" b="1" dirty="0"/>
              <a:t> + O</a:t>
            </a:r>
          </a:p>
          <a:p>
            <a:pPr algn="just" eaLnBrk="1" hangingPunct="1"/>
            <a:endParaRPr lang="en-US" altLang="en-US" b="1" dirty="0"/>
          </a:p>
          <a:p>
            <a:pPr algn="just" eaLnBrk="1" hangingPunct="1"/>
            <a:r>
              <a:rPr lang="en-US" altLang="en-US" b="1" dirty="0"/>
              <a:t>The hotter layers (-2</a:t>
            </a:r>
            <a:r>
              <a:rPr lang="en-US" altLang="en-US" sz="2400" baseline="30000" dirty="0">
                <a:latin typeface="Calibri" panose="020F0502020204030204" pitchFamily="34" charset="0"/>
              </a:rPr>
              <a:t>o</a:t>
            </a:r>
            <a:r>
              <a:rPr lang="en-US" altLang="en-US" b="1" dirty="0"/>
              <a:t>C) at the top of the stratosphere is called the </a:t>
            </a:r>
            <a:r>
              <a:rPr lang="en-US" altLang="en-US" b="1" dirty="0" err="1"/>
              <a:t>stratopouse</a:t>
            </a:r>
            <a:r>
              <a:rPr lang="en-US" altLang="en-US" b="1" dirty="0"/>
              <a:t>, which marks temperature inversion i.e., transition from positive to negative laps rate.</a:t>
            </a:r>
            <a:endParaRPr lang="en-IN" altLang="en-US" b="1" dirty="0"/>
          </a:p>
        </p:txBody>
      </p:sp>
      <p:cxnSp>
        <p:nvCxnSpPr>
          <p:cNvPr id="5" name="Straight Arrow Connector 4">
            <a:extLst>
              <a:ext uri="{FF2B5EF4-FFF2-40B4-BE49-F238E27FC236}">
                <a16:creationId xmlns:a16="http://schemas.microsoft.com/office/drawing/2014/main" id="{763EA399-6D0B-4E07-B483-758D039513FC}"/>
              </a:ext>
            </a:extLst>
          </p:cNvPr>
          <p:cNvCxnSpPr/>
          <p:nvPr/>
        </p:nvCxnSpPr>
        <p:spPr>
          <a:xfrm>
            <a:off x="2286000" y="4113213"/>
            <a:ext cx="1295400"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ox(i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C6C288-4998-476F-A621-CA607FA13132}"/>
              </a:ext>
            </a:extLst>
          </p:cNvPr>
          <p:cNvSpPr txBox="1">
            <a:spLocks noChangeArrowheads="1"/>
          </p:cNvSpPr>
          <p:nvPr/>
        </p:nvSpPr>
        <p:spPr bwMode="auto">
          <a:xfrm>
            <a:off x="1981200" y="0"/>
            <a:ext cx="449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rgbClr val="009900"/>
                </a:solidFill>
              </a:rPr>
              <a:t>Mesosphere</a:t>
            </a:r>
            <a:endParaRPr lang="en-IN" altLang="en-US" sz="2400" b="1">
              <a:solidFill>
                <a:srgbClr val="009900"/>
              </a:solidFill>
            </a:endParaRPr>
          </a:p>
        </p:txBody>
      </p:sp>
      <p:sp>
        <p:nvSpPr>
          <p:cNvPr id="3" name="TextBox 2">
            <a:extLst>
              <a:ext uri="{FF2B5EF4-FFF2-40B4-BE49-F238E27FC236}">
                <a16:creationId xmlns:a16="http://schemas.microsoft.com/office/drawing/2014/main" id="{217F538F-8002-4DF9-B7E2-B538B45231B3}"/>
              </a:ext>
            </a:extLst>
          </p:cNvPr>
          <p:cNvSpPr txBox="1">
            <a:spLocks noChangeArrowheads="1"/>
          </p:cNvSpPr>
          <p:nvPr/>
        </p:nvSpPr>
        <p:spPr bwMode="auto">
          <a:xfrm>
            <a:off x="457200" y="685800"/>
            <a:ext cx="83058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buFont typeface="Wingdings" panose="05000000000000000000" pitchFamily="2" charset="2"/>
              <a:buChar char="Ø"/>
            </a:pPr>
            <a:r>
              <a:rPr lang="en-US" altLang="en-US" b="1" dirty="0"/>
              <a:t>The mesosphere shows negative laps rate i.e., temperature falls with increasing altitude. </a:t>
            </a:r>
          </a:p>
          <a:p>
            <a:pPr algn="just" eaLnBrk="1" hangingPunct="1"/>
            <a:endParaRPr lang="en-US" altLang="en-US" b="1" dirty="0"/>
          </a:p>
          <a:p>
            <a:pPr algn="just" eaLnBrk="1" hangingPunct="1">
              <a:buFont typeface="Wingdings" panose="05000000000000000000" pitchFamily="2" charset="2"/>
              <a:buChar char="Ø"/>
            </a:pPr>
            <a:r>
              <a:rPr lang="en-US" altLang="en-US" b="1" dirty="0"/>
              <a:t>Concentration of ozone is very low in this region and decreases rapidly with increase in height.</a:t>
            </a:r>
          </a:p>
          <a:p>
            <a:pPr algn="just" eaLnBrk="1" hangingPunct="1"/>
            <a:endParaRPr lang="en-US" altLang="en-US" b="1" dirty="0"/>
          </a:p>
          <a:p>
            <a:pPr algn="just" eaLnBrk="1" hangingPunct="1">
              <a:buFont typeface="Wingdings" panose="05000000000000000000" pitchFamily="2" charset="2"/>
              <a:buChar char="Ø"/>
            </a:pPr>
            <a:r>
              <a:rPr lang="en-US" altLang="en-US" b="1" dirty="0"/>
              <a:t>So the is a decrease in the adsorption of solar radiation takes place and the temperature falls to – 92</a:t>
            </a:r>
            <a:r>
              <a:rPr lang="en-US" altLang="en-US" b="1" baseline="30000" dirty="0"/>
              <a:t> </a:t>
            </a:r>
            <a:r>
              <a:rPr lang="en-US" altLang="en-US" b="1" baseline="30000" dirty="0" err="1"/>
              <a:t>o</a:t>
            </a:r>
            <a:r>
              <a:rPr lang="en-US" altLang="en-US" b="1" dirty="0" err="1"/>
              <a:t>C.</a:t>
            </a:r>
            <a:endParaRPr lang="en-US" altLang="en-US" b="1" dirty="0"/>
          </a:p>
          <a:p>
            <a:pPr algn="just" eaLnBrk="1" hangingPunct="1"/>
            <a:endParaRPr lang="en-US" altLang="en-US" b="1" dirty="0"/>
          </a:p>
          <a:p>
            <a:pPr algn="just" eaLnBrk="1" hangingPunct="1">
              <a:buFont typeface="Wingdings" panose="05000000000000000000" pitchFamily="2" charset="2"/>
              <a:buChar char="Ø"/>
            </a:pPr>
            <a:r>
              <a:rPr lang="en-US" altLang="en-US" b="1" dirty="0"/>
              <a:t>The dominant chemical species found in this region are O</a:t>
            </a:r>
            <a:r>
              <a:rPr lang="en-US" altLang="en-US" sz="1200" b="1" dirty="0"/>
              <a:t>2</a:t>
            </a:r>
            <a:r>
              <a:rPr lang="en-US" altLang="en-US" b="1" dirty="0"/>
              <a:t> and NO. </a:t>
            </a:r>
          </a:p>
          <a:p>
            <a:pPr algn="just" eaLnBrk="1" hangingPunct="1"/>
            <a:endParaRPr lang="en-US" altLang="en-US" b="1" dirty="0"/>
          </a:p>
          <a:p>
            <a:pPr algn="just" eaLnBrk="1" hangingPunct="1">
              <a:buFont typeface="Wingdings" panose="05000000000000000000" pitchFamily="2" charset="2"/>
              <a:buChar char="Ø"/>
            </a:pPr>
            <a:r>
              <a:rPr lang="en-US" altLang="en-US" b="1" dirty="0"/>
              <a:t>The colder layers (- 92</a:t>
            </a:r>
            <a:r>
              <a:rPr lang="en-US" altLang="en-US" b="1" baseline="30000" dirty="0"/>
              <a:t> </a:t>
            </a:r>
            <a:r>
              <a:rPr lang="en-US" altLang="en-US" b="1" baseline="30000" dirty="0" err="1"/>
              <a:t>o</a:t>
            </a:r>
            <a:r>
              <a:rPr lang="en-US" altLang="en-US" b="1" dirty="0" err="1"/>
              <a:t>C</a:t>
            </a:r>
            <a:r>
              <a:rPr lang="en-US" altLang="en-US" b="1" dirty="0"/>
              <a:t>) at the top the of the mesosphere is called mesopause, which marks temperature inversion i.e., transition from negative to positive laps rate.  </a:t>
            </a:r>
            <a:endParaRPr lang="en-IN" altLang="en-US"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ox(in)">
                                      <p:cBhvr>
                                        <p:cTn id="27" dur="500"/>
                                        <p:tgtEl>
                                          <p:spTgt spid="3">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xit" presetSubtype="16" fill="hold" grpId="0" nodeType="clickEffect">
                                  <p:stCondLst>
                                    <p:cond delay="0"/>
                                  </p:stCondLst>
                                  <p:childTnLst>
                                    <p:animEffect transition="out" filter="box(in)">
                                      <p:cBhvr>
                                        <p:cTn id="31" dur="500"/>
                                        <p:tgtEl>
                                          <p:spTgt spid="3">
                                            <p:txEl>
                                              <p:pRg st="0" end="0"/>
                                            </p:txEl>
                                          </p:spTgt>
                                        </p:tgtEl>
                                      </p:cBhvr>
                                    </p:animEffect>
                                    <p:set>
                                      <p:cBhvr>
                                        <p:cTn id="32" dur="1" fill="hold">
                                          <p:stCondLst>
                                            <p:cond delay="499"/>
                                          </p:stCondLst>
                                        </p:cTn>
                                        <p:tgtEl>
                                          <p:spTgt spid="3">
                                            <p:txEl>
                                              <p:pRg st="0" end="0"/>
                                            </p:txEl>
                                          </p:spTgt>
                                        </p:tgtEl>
                                        <p:attrNameLst>
                                          <p:attrName>style.visibility</p:attrName>
                                        </p:attrNameLst>
                                      </p:cBhvr>
                                      <p:to>
                                        <p:strVal val="hidden"/>
                                      </p:to>
                                    </p:set>
                                  </p:childTnLst>
                                </p:cTn>
                              </p:par>
                              <p:par>
                                <p:cTn id="33" presetID="4" presetClass="exit" presetSubtype="16" fill="hold" grpId="0" nodeType="withEffect">
                                  <p:stCondLst>
                                    <p:cond delay="0"/>
                                  </p:stCondLst>
                                  <p:childTnLst>
                                    <p:animEffect transition="out" filter="box(in)">
                                      <p:cBhvr>
                                        <p:cTn id="34" dur="500"/>
                                        <p:tgtEl>
                                          <p:spTgt spid="3">
                                            <p:txEl>
                                              <p:pRg st="2" end="2"/>
                                            </p:txEl>
                                          </p:spTgt>
                                        </p:tgtEl>
                                      </p:cBhvr>
                                    </p:animEffect>
                                    <p:set>
                                      <p:cBhvr>
                                        <p:cTn id="35" dur="1" fill="hold">
                                          <p:stCondLst>
                                            <p:cond delay="499"/>
                                          </p:stCondLst>
                                        </p:cTn>
                                        <p:tgtEl>
                                          <p:spTgt spid="3">
                                            <p:txEl>
                                              <p:pRg st="2" end="2"/>
                                            </p:txEl>
                                          </p:spTgt>
                                        </p:tgtEl>
                                        <p:attrNameLst>
                                          <p:attrName>style.visibility</p:attrName>
                                        </p:attrNameLst>
                                      </p:cBhvr>
                                      <p:to>
                                        <p:strVal val="hidden"/>
                                      </p:to>
                                    </p:set>
                                  </p:childTnLst>
                                </p:cTn>
                              </p:par>
                              <p:par>
                                <p:cTn id="36" presetID="4" presetClass="exit" presetSubtype="16" fill="hold" grpId="0" nodeType="withEffect">
                                  <p:stCondLst>
                                    <p:cond delay="0"/>
                                  </p:stCondLst>
                                  <p:childTnLst>
                                    <p:animEffect transition="out" filter="box(in)">
                                      <p:cBhvr>
                                        <p:cTn id="37" dur="500"/>
                                        <p:tgtEl>
                                          <p:spTgt spid="3">
                                            <p:txEl>
                                              <p:pRg st="4" end="4"/>
                                            </p:txEl>
                                          </p:spTgt>
                                        </p:tgtEl>
                                      </p:cBhvr>
                                    </p:animEffect>
                                    <p:set>
                                      <p:cBhvr>
                                        <p:cTn id="38" dur="1" fill="hold">
                                          <p:stCondLst>
                                            <p:cond delay="499"/>
                                          </p:stCondLst>
                                        </p:cTn>
                                        <p:tgtEl>
                                          <p:spTgt spid="3">
                                            <p:txEl>
                                              <p:pRg st="4" end="4"/>
                                            </p:txEl>
                                          </p:spTgt>
                                        </p:tgtEl>
                                        <p:attrNameLst>
                                          <p:attrName>style.visibility</p:attrName>
                                        </p:attrNameLst>
                                      </p:cBhvr>
                                      <p:to>
                                        <p:strVal val="hidden"/>
                                      </p:to>
                                    </p:set>
                                  </p:childTnLst>
                                </p:cTn>
                              </p:par>
                              <p:par>
                                <p:cTn id="39" presetID="4" presetClass="exit" presetSubtype="16" fill="hold" grpId="0" nodeType="withEffect">
                                  <p:stCondLst>
                                    <p:cond delay="0"/>
                                  </p:stCondLst>
                                  <p:childTnLst>
                                    <p:animEffect transition="out" filter="box(in)">
                                      <p:cBhvr>
                                        <p:cTn id="40" dur="500"/>
                                        <p:tgtEl>
                                          <p:spTgt spid="3">
                                            <p:txEl>
                                              <p:pRg st="6" end="6"/>
                                            </p:txEl>
                                          </p:spTgt>
                                        </p:tgtEl>
                                      </p:cBhvr>
                                    </p:animEffect>
                                    <p:set>
                                      <p:cBhvr>
                                        <p:cTn id="41" dur="1" fill="hold">
                                          <p:stCondLst>
                                            <p:cond delay="499"/>
                                          </p:stCondLst>
                                        </p:cTn>
                                        <p:tgtEl>
                                          <p:spTgt spid="3">
                                            <p:txEl>
                                              <p:pRg st="6" end="6"/>
                                            </p:txEl>
                                          </p:spTgt>
                                        </p:tgtEl>
                                        <p:attrNameLst>
                                          <p:attrName>style.visibility</p:attrName>
                                        </p:attrNameLst>
                                      </p:cBhvr>
                                      <p:to>
                                        <p:strVal val="hidden"/>
                                      </p:to>
                                    </p:set>
                                  </p:childTnLst>
                                </p:cTn>
                              </p:par>
                              <p:par>
                                <p:cTn id="42" presetID="4" presetClass="exit" presetSubtype="16" fill="hold" grpId="0" nodeType="withEffect">
                                  <p:stCondLst>
                                    <p:cond delay="0"/>
                                  </p:stCondLst>
                                  <p:childTnLst>
                                    <p:animEffect transition="out" filter="box(in)">
                                      <p:cBhvr>
                                        <p:cTn id="43" dur="500"/>
                                        <p:tgtEl>
                                          <p:spTgt spid="3">
                                            <p:txEl>
                                              <p:pRg st="8" end="8"/>
                                            </p:txEl>
                                          </p:spTgt>
                                        </p:tgtEl>
                                      </p:cBhvr>
                                    </p:animEffect>
                                    <p:set>
                                      <p:cBhvr>
                                        <p:cTn id="44" dur="1" fill="hold">
                                          <p:stCondLst>
                                            <p:cond delay="499"/>
                                          </p:stCondLst>
                                        </p:cTn>
                                        <p:tgtEl>
                                          <p:spTgt spid="3">
                                            <p:txEl>
                                              <p:pRg st="8" end="8"/>
                                            </p:txEl>
                                          </p:spTgt>
                                        </p:tgtEl>
                                        <p:attrNameLst>
                                          <p:attrName>style.visibility</p:attrName>
                                        </p:attrNameLst>
                                      </p:cBhvr>
                                      <p:to>
                                        <p:strVal val="hidden"/>
                                      </p:to>
                                    </p:set>
                                  </p:childTnLst>
                                </p:cTn>
                              </p:par>
                              <p:par>
                                <p:cTn id="45" presetID="4" presetClass="exit" presetSubtype="16" fill="hold" grpId="0" nodeType="withEffect">
                                  <p:stCondLst>
                                    <p:cond delay="0"/>
                                  </p:stCondLst>
                                  <p:childTnLst>
                                    <p:animEffect transition="out" filter="box(in)">
                                      <p:cBhvr>
                                        <p:cTn id="46" dur="500"/>
                                        <p:tgtEl>
                                          <p:spTgt spid="2"/>
                                        </p:tgtEl>
                                      </p:cBhvr>
                                    </p:animEffect>
                                    <p:set>
                                      <p:cBhvr>
                                        <p:cTn id="4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170021272"/>
              </p:ext>
            </p:extLst>
          </p:nvPr>
        </p:nvGraphicFramePr>
        <p:xfrm>
          <a:off x="838200" y="1219200"/>
          <a:ext cx="7391400" cy="5266952"/>
        </p:xfrm>
        <a:graphic>
          <a:graphicData uri="http://schemas.openxmlformats.org/presentationml/2006/ole">
            <mc:AlternateContent xmlns:mc="http://schemas.openxmlformats.org/markup-compatibility/2006">
              <mc:Choice xmlns:v="urn:schemas-microsoft-com:vml" Requires="v">
                <p:oleObj spid="_x0000_s2049" name="CS ChemDraw Drawing" r:id="rId3" imgW="6174840" imgH="5016506" progId="ChemDraw.Document.6.0">
                  <p:embed/>
                </p:oleObj>
              </mc:Choice>
              <mc:Fallback>
                <p:oleObj name="CS ChemDraw Drawing" r:id="rId3" imgW="6174840" imgH="5016506" progId="ChemDraw.Document.6.0">
                  <p:embed/>
                  <p:pic>
                    <p:nvPicPr>
                      <p:cNvPr id="5" name="Object 4"/>
                      <p:cNvPicPr/>
                      <p:nvPr/>
                    </p:nvPicPr>
                    <p:blipFill>
                      <a:blip r:embed="rId4"/>
                      <a:stretch>
                        <a:fillRect/>
                      </a:stretch>
                    </p:blipFill>
                    <p:spPr>
                      <a:xfrm>
                        <a:off x="838200" y="1219200"/>
                        <a:ext cx="7391400" cy="5266952"/>
                      </a:xfrm>
                      <a:prstGeom prst="rect">
                        <a:avLst/>
                      </a:prstGeom>
                    </p:spPr>
                  </p:pic>
                </p:oleObj>
              </mc:Fallback>
            </mc:AlternateContent>
          </a:graphicData>
        </a:graphic>
      </p:graphicFrame>
      <p:sp>
        <p:nvSpPr>
          <p:cNvPr id="6" name="TextBox 5"/>
          <p:cNvSpPr txBox="1"/>
          <p:nvPr/>
        </p:nvSpPr>
        <p:spPr>
          <a:xfrm>
            <a:off x="762000" y="685800"/>
            <a:ext cx="7772400" cy="461665"/>
          </a:xfrm>
          <a:prstGeom prst="rect">
            <a:avLst/>
          </a:prstGeom>
          <a:noFill/>
        </p:spPr>
        <p:txBody>
          <a:bodyPr wrap="square" rtlCol="0">
            <a:spAutoFit/>
          </a:bodyPr>
          <a:lstStyle/>
          <a:p>
            <a:r>
              <a:rPr lang="en-IN" sz="2400" dirty="0">
                <a:solidFill>
                  <a:srgbClr val="0070C0"/>
                </a:solidFill>
                <a:latin typeface="Aharoni" panose="02010803020104030203" pitchFamily="2" charset="-79"/>
                <a:cs typeface="Aharoni" panose="02010803020104030203" pitchFamily="2" charset="-79"/>
              </a:rPr>
              <a:t>Energy flow among Biotic and Abiotic components</a:t>
            </a:r>
          </a:p>
        </p:txBody>
      </p:sp>
      <p:sp>
        <p:nvSpPr>
          <p:cNvPr id="2" name="TextBox 1">
            <a:extLst>
              <a:ext uri="{FF2B5EF4-FFF2-40B4-BE49-F238E27FC236}">
                <a16:creationId xmlns:a16="http://schemas.microsoft.com/office/drawing/2014/main" id="{32E32B32-5282-4D87-BD69-8C86B16742C6}"/>
              </a:ext>
            </a:extLst>
          </p:cNvPr>
          <p:cNvSpPr txBox="1"/>
          <p:nvPr/>
        </p:nvSpPr>
        <p:spPr>
          <a:xfrm>
            <a:off x="0" y="0"/>
            <a:ext cx="9067800" cy="83840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500" b="1" kern="1200" cap="none" spc="0" dirty="0">
                <a:solidFill>
                  <a:schemeClr val="tx1"/>
                </a:solidFill>
                <a:effectLst>
                  <a:outerShdw blurRad="38100" dist="38100" dir="2700000" algn="tl">
                    <a:srgbClr val="000000">
                      <a:alpha val="43137"/>
                    </a:srgbClr>
                  </a:outerShdw>
                </a:effectLst>
                <a:latin typeface="+mj-lt"/>
                <a:ea typeface="+mj-ea"/>
                <a:cs typeface="+mj-cs"/>
              </a:rPr>
              <a:t>Introduction, Overview on Environment</a:t>
            </a:r>
            <a:endParaRPr lang="en-US" sz="3500" b="1" kern="1200" dirty="0">
              <a:solidFill>
                <a:schemeClr val="tx1"/>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327631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8298A-DE2C-46E3-986F-FF38BE678114}"/>
              </a:ext>
            </a:extLst>
          </p:cNvPr>
          <p:cNvSpPr txBox="1">
            <a:spLocks noChangeArrowheads="1"/>
          </p:cNvSpPr>
          <p:nvPr/>
        </p:nvSpPr>
        <p:spPr bwMode="auto">
          <a:xfrm>
            <a:off x="762000" y="76200"/>
            <a:ext cx="7239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dirty="0">
                <a:solidFill>
                  <a:srgbClr val="009900"/>
                </a:solidFill>
              </a:rPr>
              <a:t>Thermosphere</a:t>
            </a:r>
            <a:r>
              <a:rPr lang="en-US" altLang="en-US" dirty="0">
                <a:latin typeface="Calibri" panose="020F0502020204030204" pitchFamily="34" charset="0"/>
              </a:rPr>
              <a:t> </a:t>
            </a:r>
            <a:endParaRPr lang="en-IN" altLang="en-US" dirty="0">
              <a:latin typeface="Calibri" panose="020F0502020204030204" pitchFamily="34" charset="0"/>
            </a:endParaRPr>
          </a:p>
        </p:txBody>
      </p:sp>
      <p:sp>
        <p:nvSpPr>
          <p:cNvPr id="6" name="TextBox 5">
            <a:extLst>
              <a:ext uri="{FF2B5EF4-FFF2-40B4-BE49-F238E27FC236}">
                <a16:creationId xmlns:a16="http://schemas.microsoft.com/office/drawing/2014/main" id="{FE626E58-E477-409D-A46A-C9BC8071199A}"/>
              </a:ext>
            </a:extLst>
          </p:cNvPr>
          <p:cNvSpPr txBox="1">
            <a:spLocks noChangeArrowheads="1"/>
          </p:cNvSpPr>
          <p:nvPr/>
        </p:nvSpPr>
        <p:spPr bwMode="auto">
          <a:xfrm>
            <a:off x="304800" y="685800"/>
            <a:ext cx="85344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en-US" altLang="en-US" b="1" dirty="0"/>
              <a:t>The thermosphere starts immediately above the mesosphere and the temperature rises once again, giving a positive laps rate.</a:t>
            </a:r>
          </a:p>
          <a:p>
            <a:pPr algn="just" eaLnBrk="1" hangingPunct="1"/>
            <a:endParaRPr lang="en-US" altLang="en-US" b="1" dirty="0"/>
          </a:p>
          <a:p>
            <a:pPr algn="just" eaLnBrk="1" hangingPunct="1"/>
            <a:r>
              <a:rPr lang="en-US" altLang="en-US" b="1" dirty="0"/>
              <a:t>The atmospheric gases are oxygen and nitric oxide and split into atoms and corresponding ions after absorption of solar radiation in the far ultra violet (UV) region.</a:t>
            </a:r>
          </a:p>
          <a:p>
            <a:pPr algn="just" eaLnBrk="1" hangingPunct="1"/>
            <a:endParaRPr lang="en-US" altLang="en-US" b="1" dirty="0"/>
          </a:p>
          <a:p>
            <a:pPr algn="just" eaLnBrk="1" hangingPunct="1"/>
            <a:r>
              <a:rPr lang="en-US" altLang="en-US" b="1" dirty="0"/>
              <a:t>This is also known as ionosphere and is high electrical conductor as it contains charge particles</a:t>
            </a:r>
            <a:endParaRPr lang="en-IN" altLang="en-US" b="1" dirty="0"/>
          </a:p>
        </p:txBody>
      </p:sp>
    </p:spTree>
    <p:extLst>
      <p:ext uri="{BB962C8B-B14F-4D97-AF65-F5344CB8AC3E}">
        <p14:creationId xmlns:p14="http://schemas.microsoft.com/office/powerpoint/2010/main" val="28990060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1" nodeType="clickEffect">
                                  <p:stCondLst>
                                    <p:cond delay="0"/>
                                  </p:stCondLst>
                                  <p:childTnLst>
                                    <p:animEffect transition="out" filter="box(in)">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084747"/>
            <a:ext cx="9141714"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9143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TextBox 2">
            <a:extLst>
              <a:ext uri="{FF2B5EF4-FFF2-40B4-BE49-F238E27FC236}">
                <a16:creationId xmlns:a16="http://schemas.microsoft.com/office/drawing/2014/main" id="{21F08755-8E10-42EA-92E9-786EF21BF942}"/>
              </a:ext>
            </a:extLst>
          </p:cNvPr>
          <p:cNvSpPr txBox="1"/>
          <p:nvPr/>
        </p:nvSpPr>
        <p:spPr>
          <a:xfrm>
            <a:off x="565443" y="2076450"/>
            <a:ext cx="8013114" cy="1345134"/>
          </a:xfrm>
          <a:prstGeom prst="rect">
            <a:avLst/>
          </a:prstGeom>
        </p:spPr>
        <p:txBody>
          <a:bodyPr vert="horz" lIns="91440" tIns="45720" rIns="91440" bIns="45720" rtlCol="0" anchor="ctr">
            <a:normAutofit/>
          </a:bodyPr>
          <a:lstStyle/>
          <a:p>
            <a:pPr indent="0" algn="ctr">
              <a:lnSpc>
                <a:spcPct val="90000"/>
              </a:lnSpc>
              <a:spcBef>
                <a:spcPct val="0"/>
              </a:spcBef>
              <a:spcAft>
                <a:spcPts val="600"/>
              </a:spcAft>
            </a:pPr>
            <a:r>
              <a:rPr lang="en-US" sz="3400" b="1" kern="1200" cap="none" spc="0" dirty="0">
                <a:solidFill>
                  <a:srgbClr val="FFFFFF"/>
                </a:solidFill>
                <a:effectLst>
                  <a:outerShdw blurRad="38100" dist="38100" dir="2700000" algn="tl">
                    <a:srgbClr val="000000">
                      <a:alpha val="43137"/>
                    </a:srgbClr>
                  </a:outerShdw>
                </a:effectLst>
                <a:latin typeface="+mj-lt"/>
                <a:ea typeface="+mj-ea"/>
                <a:cs typeface="+mj-cs"/>
                <a:sym typeface="+mn-ea"/>
              </a:rPr>
              <a:t>Concept of black body radiation and albedo, Importance, scope and principle of EIA</a:t>
            </a:r>
          </a:p>
        </p:txBody>
      </p:sp>
    </p:spTree>
    <p:extLst>
      <p:ext uri="{BB962C8B-B14F-4D97-AF65-F5344CB8AC3E}">
        <p14:creationId xmlns:p14="http://schemas.microsoft.com/office/powerpoint/2010/main" val="364264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90600" y="1066800"/>
            <a:ext cx="7239000" cy="5486400"/>
          </a:xfrm>
          <a:prstGeom prst="rect">
            <a:avLst/>
          </a:prstGeom>
        </p:spPr>
      </p:pic>
      <p:sp>
        <p:nvSpPr>
          <p:cNvPr id="7" name="TextBox 6"/>
          <p:cNvSpPr txBox="1"/>
          <p:nvPr/>
        </p:nvSpPr>
        <p:spPr>
          <a:xfrm>
            <a:off x="304800" y="152400"/>
            <a:ext cx="3505200" cy="461665"/>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Black body radiation</a:t>
            </a:r>
          </a:p>
        </p:txBody>
      </p:sp>
      <mc:AlternateContent xmlns:mc="http://schemas.openxmlformats.org/markup-compatibility/2006" xmlns:a14="http://schemas.microsoft.com/office/drawing/2010/main">
        <mc:Choice Requires="a14">
          <p:sp>
            <p:nvSpPr>
              <p:cNvPr id="2" name="Rectangle 1"/>
              <p:cNvSpPr/>
              <p:nvPr/>
            </p:nvSpPr>
            <p:spPr>
              <a:xfrm>
                <a:off x="7010400" y="2514600"/>
                <a:ext cx="1981200" cy="583429"/>
              </a:xfrm>
              <a:prstGeom prst="rect">
                <a:avLst/>
              </a:prstGeom>
            </p:spPr>
            <p:txBody>
              <a:bodyPr wrap="square">
                <a:spAutoFit/>
              </a:bodyPr>
              <a:lstStyle/>
              <a:p>
                <a14:m>
                  <m:oMath xmlns:m="http://schemas.openxmlformats.org/officeDocument/2006/math">
                    <m:r>
                      <a:rPr lang="en-IN" sz="2200" b="1" i="1" smtClean="0">
                        <a:solidFill>
                          <a:srgbClr val="FF0000"/>
                        </a:solidFill>
                        <a:latin typeface="Cambria Math" panose="02040503050406030204" pitchFamily="18" charset="0"/>
                      </a:rPr>
                      <m:t>𝐝</m:t>
                    </m:r>
                    <m:r>
                      <a:rPr lang="en-IN" sz="2200" b="1" i="0">
                        <a:solidFill>
                          <a:srgbClr val="FF0000"/>
                        </a:solidFill>
                        <a:latin typeface="Cambria Math" panose="02040503050406030204" pitchFamily="18" charset="0"/>
                      </a:rPr>
                      <m:t>𝐄</m:t>
                    </m:r>
                    <m:r>
                      <a:rPr lang="en-IN" sz="2200" b="1" i="0">
                        <a:solidFill>
                          <a:srgbClr val="FF0000"/>
                        </a:solidFill>
                        <a:latin typeface="Cambria Math" panose="02040503050406030204" pitchFamily="18" charset="0"/>
                      </a:rPr>
                      <m:t>= </m:t>
                    </m:r>
                    <m:f>
                      <m:fPr>
                        <m:ctrlPr>
                          <a:rPr lang="en-IN" sz="2200" b="1" i="1">
                            <a:solidFill>
                              <a:srgbClr val="FF0000"/>
                            </a:solidFill>
                            <a:latin typeface="Cambria Math" panose="02040503050406030204" pitchFamily="18" charset="0"/>
                          </a:rPr>
                        </m:ctrlPr>
                      </m:fPr>
                      <m:num>
                        <m:r>
                          <a:rPr lang="en-IN" sz="2200" b="1" i="0">
                            <a:solidFill>
                              <a:srgbClr val="FF0000"/>
                            </a:solidFill>
                            <a:latin typeface="Cambria Math" panose="02040503050406030204" pitchFamily="18" charset="0"/>
                          </a:rPr>
                          <m:t>𝟖</m:t>
                        </m:r>
                        <m:r>
                          <a:rPr lang="en-IN" sz="2200" b="1" i="0">
                            <a:solidFill>
                              <a:srgbClr val="FF0000"/>
                            </a:solidFill>
                            <a:latin typeface="Cambria Math" panose="02040503050406030204" pitchFamily="18" charset="0"/>
                          </a:rPr>
                          <m:t>𝛑</m:t>
                        </m:r>
                        <m:r>
                          <a:rPr lang="en-IN" sz="2200" b="1" i="0">
                            <a:solidFill>
                              <a:srgbClr val="FF0000"/>
                            </a:solidFill>
                            <a:latin typeface="Cambria Math" panose="02040503050406030204" pitchFamily="18" charset="0"/>
                          </a:rPr>
                          <m:t>𝐊𝐓</m:t>
                        </m:r>
                      </m:num>
                      <m:den>
                        <m:sSup>
                          <m:sSupPr>
                            <m:ctrlPr>
                              <a:rPr lang="en-IN" sz="2200" b="1" i="1">
                                <a:solidFill>
                                  <a:srgbClr val="FF0000"/>
                                </a:solidFill>
                                <a:latin typeface="Cambria Math" panose="02040503050406030204" pitchFamily="18" charset="0"/>
                              </a:rPr>
                            </m:ctrlPr>
                          </m:sSupPr>
                          <m:e>
                            <m:r>
                              <a:rPr lang="en-IN" sz="2200" b="1" i="1" smtClean="0">
                                <a:solidFill>
                                  <a:srgbClr val="FF0000"/>
                                </a:solidFill>
                                <a:latin typeface="Cambria Math" panose="02040503050406030204" pitchFamily="18" charset="0"/>
                                <a:sym typeface="Symbol" panose="05050102010706020507" pitchFamily="18" charset="2"/>
                              </a:rPr>
                              <m:t></m:t>
                            </m:r>
                          </m:e>
                          <m:sup>
                            <m:r>
                              <a:rPr lang="en-IN" sz="2200" b="1" i="0">
                                <a:solidFill>
                                  <a:srgbClr val="FF0000"/>
                                </a:solidFill>
                                <a:latin typeface="Cambria Math" panose="02040503050406030204" pitchFamily="18" charset="0"/>
                              </a:rPr>
                              <m:t>𝟒</m:t>
                            </m:r>
                          </m:sup>
                        </m:sSup>
                      </m:den>
                    </m:f>
                    <m:r>
                      <a:rPr lang="en-IN" sz="2200" b="1" i="0">
                        <a:solidFill>
                          <a:srgbClr val="FF0000"/>
                        </a:solidFill>
                        <a:latin typeface="Cambria Math" panose="02040503050406030204" pitchFamily="18" charset="0"/>
                      </a:rPr>
                      <m:t> </m:t>
                    </m:r>
                    <m:r>
                      <a:rPr lang="en-IN" sz="2200" b="1" i="0">
                        <a:solidFill>
                          <a:srgbClr val="FF0000"/>
                        </a:solidFill>
                        <a:latin typeface="Cambria Math" panose="02040503050406030204" pitchFamily="18" charset="0"/>
                      </a:rPr>
                      <m:t>𝐝</m:t>
                    </m:r>
                  </m:oMath>
                </a14:m>
                <a:r>
                  <a:rPr lang="en-IN" sz="2200" b="1" dirty="0">
                    <a:solidFill>
                      <a:srgbClr val="FF0000"/>
                    </a:solidFill>
                    <a:latin typeface="Bodoni MT Black" panose="02070A03080606020203" pitchFamily="18" charset="0"/>
                    <a:sym typeface="Symbol" panose="05050102010706020507" pitchFamily="18" charset="2"/>
                  </a:rPr>
                  <a:t></a:t>
                </a:r>
                <a:endParaRPr lang="en-IN" sz="2200" b="1" dirty="0">
                  <a:solidFill>
                    <a:srgbClr val="FF0000"/>
                  </a:solidFill>
                  <a:latin typeface="Bodoni MT Black" panose="02070A03080606020203"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010400" y="2514600"/>
                <a:ext cx="1981200" cy="583429"/>
              </a:xfrm>
              <a:prstGeom prst="rect">
                <a:avLst/>
              </a:prstGeom>
              <a:blipFill rotWithShape="0">
                <a:blip r:embed="rId3"/>
                <a:stretch>
                  <a:fillRect r="-923" b="-63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5745762" y="3854451"/>
                <a:ext cx="3471399" cy="973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200" b="1" i="1" smtClean="0">
                          <a:solidFill>
                            <a:srgbClr val="FF0000"/>
                          </a:solidFill>
                          <a:latin typeface="Cambria Math" panose="02040503050406030204" pitchFamily="18" charset="0"/>
                        </a:rPr>
                        <m:t>𝐝</m:t>
                      </m:r>
                      <m:r>
                        <a:rPr lang="en-IN" sz="2200" b="1" i="0">
                          <a:solidFill>
                            <a:srgbClr val="FF0000"/>
                          </a:solidFill>
                          <a:latin typeface="Cambria Math" panose="02040503050406030204" pitchFamily="18" charset="0"/>
                        </a:rPr>
                        <m:t>𝐄</m:t>
                      </m:r>
                      <m:r>
                        <a:rPr lang="en-IN" sz="2200" b="1" i="0">
                          <a:solidFill>
                            <a:srgbClr val="FF0000"/>
                          </a:solidFill>
                          <a:latin typeface="Cambria Math" panose="02040503050406030204" pitchFamily="18" charset="0"/>
                        </a:rPr>
                        <m:t>= </m:t>
                      </m:r>
                      <m:f>
                        <m:fPr>
                          <m:ctrlPr>
                            <a:rPr lang="en-IN" sz="2200" b="1" i="1">
                              <a:solidFill>
                                <a:srgbClr val="FF0000"/>
                              </a:solidFill>
                              <a:latin typeface="Cambria Math" panose="02040503050406030204" pitchFamily="18" charset="0"/>
                            </a:rPr>
                          </m:ctrlPr>
                        </m:fPr>
                        <m:num>
                          <m:r>
                            <a:rPr lang="en-IN" sz="2200" b="1" i="0">
                              <a:solidFill>
                                <a:srgbClr val="FF0000"/>
                              </a:solidFill>
                              <a:latin typeface="Cambria Math" panose="02040503050406030204" pitchFamily="18" charset="0"/>
                            </a:rPr>
                            <m:t>𝟖</m:t>
                          </m:r>
                          <m:r>
                            <a:rPr lang="en-IN" sz="2200" b="1" i="0">
                              <a:solidFill>
                                <a:srgbClr val="FF0000"/>
                              </a:solidFill>
                              <a:latin typeface="Cambria Math" panose="02040503050406030204" pitchFamily="18" charset="0"/>
                            </a:rPr>
                            <m:t>𝛑</m:t>
                          </m:r>
                          <m:r>
                            <a:rPr lang="en-IN" sz="2200" b="1" i="0">
                              <a:solidFill>
                                <a:srgbClr val="FF0000"/>
                              </a:solidFill>
                              <a:latin typeface="Cambria Math" panose="02040503050406030204" pitchFamily="18" charset="0"/>
                            </a:rPr>
                            <m:t>𝐡𝐜</m:t>
                          </m:r>
                        </m:num>
                        <m:den>
                          <m:sSup>
                            <m:sSupPr>
                              <m:ctrlPr>
                                <a:rPr lang="en-IN" sz="2200" b="1" i="1">
                                  <a:solidFill>
                                    <a:srgbClr val="FF0000"/>
                                  </a:solidFill>
                                  <a:latin typeface="Cambria Math" panose="02040503050406030204" pitchFamily="18" charset="0"/>
                                </a:rPr>
                              </m:ctrlPr>
                            </m:sSupPr>
                            <m:e>
                              <m:r>
                                <a:rPr lang="en-IN" sz="2200" b="1" i="1" smtClean="0">
                                  <a:solidFill>
                                    <a:srgbClr val="FF0000"/>
                                  </a:solidFill>
                                  <a:latin typeface="Cambria Math" panose="02040503050406030204" pitchFamily="18" charset="0"/>
                                  <a:sym typeface="Symbol" panose="05050102010706020507" pitchFamily="18" charset="2"/>
                                </a:rPr>
                                <m:t></m:t>
                              </m:r>
                            </m:e>
                            <m:sup>
                              <m:r>
                                <a:rPr lang="en-IN" sz="2200" b="1" i="0">
                                  <a:solidFill>
                                    <a:srgbClr val="FF0000"/>
                                  </a:solidFill>
                                  <a:latin typeface="Cambria Math" panose="02040503050406030204" pitchFamily="18" charset="0"/>
                                </a:rPr>
                                <m:t>𝟓</m:t>
                              </m:r>
                            </m:sup>
                          </m:sSup>
                        </m:den>
                      </m:f>
                      <m:r>
                        <a:rPr lang="en-IN" sz="2200" b="1" i="0">
                          <a:solidFill>
                            <a:srgbClr val="FF0000"/>
                          </a:solidFill>
                          <a:latin typeface="Cambria Math" panose="02040503050406030204" pitchFamily="18" charset="0"/>
                        </a:rPr>
                        <m:t> </m:t>
                      </m:r>
                      <m:d>
                        <m:dPr>
                          <m:begChr m:val="["/>
                          <m:endChr m:val="]"/>
                          <m:ctrlPr>
                            <a:rPr lang="en-IN" sz="2200" b="1" i="1">
                              <a:solidFill>
                                <a:srgbClr val="FF0000"/>
                              </a:solidFill>
                              <a:latin typeface="Cambria Math" panose="02040503050406030204" pitchFamily="18" charset="0"/>
                            </a:rPr>
                          </m:ctrlPr>
                        </m:dPr>
                        <m:e>
                          <m:f>
                            <m:fPr>
                              <m:ctrlPr>
                                <a:rPr lang="en-IN" sz="2200" b="1" i="1">
                                  <a:solidFill>
                                    <a:srgbClr val="FF0000"/>
                                  </a:solidFill>
                                  <a:latin typeface="Cambria Math" panose="02040503050406030204" pitchFamily="18" charset="0"/>
                                </a:rPr>
                              </m:ctrlPr>
                            </m:fPr>
                            <m:num>
                              <m:r>
                                <a:rPr lang="en-IN" sz="2200" b="1" i="0">
                                  <a:solidFill>
                                    <a:srgbClr val="FF0000"/>
                                  </a:solidFill>
                                  <a:latin typeface="Cambria Math" panose="02040503050406030204" pitchFamily="18" charset="0"/>
                                </a:rPr>
                                <m:t>𝟏</m:t>
                              </m:r>
                            </m:num>
                            <m:den>
                              <m:sSup>
                                <m:sSupPr>
                                  <m:ctrlPr>
                                    <a:rPr lang="en-IN" sz="2200" b="1" i="1">
                                      <a:solidFill>
                                        <a:srgbClr val="FF0000"/>
                                      </a:solidFill>
                                      <a:latin typeface="Cambria Math" panose="02040503050406030204" pitchFamily="18" charset="0"/>
                                    </a:rPr>
                                  </m:ctrlPr>
                                </m:sSupPr>
                                <m:e>
                                  <m:r>
                                    <a:rPr lang="en-IN" sz="2200" b="1" i="1">
                                      <a:solidFill>
                                        <a:srgbClr val="FF0000"/>
                                      </a:solidFill>
                                      <a:latin typeface="Cambria Math" panose="02040503050406030204" pitchFamily="18" charset="0"/>
                                    </a:rPr>
                                    <m:t>𝒆</m:t>
                                  </m:r>
                                </m:e>
                                <m:sup>
                                  <m:f>
                                    <m:fPr>
                                      <m:ctrlPr>
                                        <a:rPr lang="en-IN" sz="2200" b="1" i="1">
                                          <a:solidFill>
                                            <a:srgbClr val="FF0000"/>
                                          </a:solidFill>
                                          <a:latin typeface="Cambria Math" panose="02040503050406030204" pitchFamily="18" charset="0"/>
                                        </a:rPr>
                                      </m:ctrlPr>
                                    </m:fPr>
                                    <m:num>
                                      <m:r>
                                        <a:rPr lang="en-IN" sz="2200" b="1" i="1">
                                          <a:solidFill>
                                            <a:srgbClr val="FF0000"/>
                                          </a:solidFill>
                                          <a:latin typeface="Cambria Math" panose="02040503050406030204" pitchFamily="18" charset="0"/>
                                        </a:rPr>
                                        <m:t>𝒉𝒄</m:t>
                                      </m:r>
                                    </m:num>
                                    <m:den>
                                      <m:r>
                                        <a:rPr lang="en-IN" sz="2200" b="1" i="1" smtClean="0">
                                          <a:solidFill>
                                            <a:srgbClr val="FF0000"/>
                                          </a:solidFill>
                                          <a:latin typeface="Cambria Math" panose="02040503050406030204" pitchFamily="18" charset="0"/>
                                          <a:sym typeface="Symbol" panose="05050102010706020507" pitchFamily="18" charset="2"/>
                                        </a:rPr>
                                        <m:t></m:t>
                                      </m:r>
                                      <m:r>
                                        <a:rPr lang="en-IN" sz="2200" b="1" i="1">
                                          <a:solidFill>
                                            <a:srgbClr val="FF0000"/>
                                          </a:solidFill>
                                          <a:latin typeface="Cambria Math" panose="02040503050406030204" pitchFamily="18" charset="0"/>
                                        </a:rPr>
                                        <m:t>𝒌𝑻</m:t>
                                      </m:r>
                                    </m:den>
                                  </m:f>
                                </m:sup>
                              </m:sSup>
                              <m:r>
                                <a:rPr lang="en-IN" sz="2200" b="1" i="0">
                                  <a:solidFill>
                                    <a:srgbClr val="FF0000"/>
                                  </a:solidFill>
                                  <a:latin typeface="Cambria Math" panose="02040503050406030204" pitchFamily="18" charset="0"/>
                                </a:rPr>
                                <m:t>−</m:t>
                              </m:r>
                              <m:r>
                                <a:rPr lang="en-IN" sz="2200" b="1" i="0">
                                  <a:solidFill>
                                    <a:srgbClr val="FF0000"/>
                                  </a:solidFill>
                                  <a:latin typeface="Cambria Math" panose="02040503050406030204" pitchFamily="18" charset="0"/>
                                </a:rPr>
                                <m:t>𝟏</m:t>
                              </m:r>
                            </m:den>
                          </m:f>
                        </m:e>
                      </m:d>
                      <m:r>
                        <a:rPr lang="en-IN" sz="2200" b="1" i="0">
                          <a:solidFill>
                            <a:srgbClr val="FF0000"/>
                          </a:solidFill>
                          <a:latin typeface="Cambria Math" panose="02040503050406030204" pitchFamily="18" charset="0"/>
                        </a:rPr>
                        <m:t>𝐝</m:t>
                      </m:r>
                      <m:r>
                        <a:rPr lang="en-IN" sz="2200" b="1" i="1" smtClean="0">
                          <a:solidFill>
                            <a:srgbClr val="FF0000"/>
                          </a:solidFill>
                          <a:latin typeface="Cambria Math" panose="02040503050406030204" pitchFamily="18" charset="0"/>
                          <a:sym typeface="Symbol" panose="05050102010706020507" pitchFamily="18" charset="2"/>
                        </a:rPr>
                        <m:t></m:t>
                      </m:r>
                    </m:oMath>
                  </m:oMathPara>
                </a14:m>
                <a:endParaRPr lang="en-IN" sz="2200" b="1" dirty="0">
                  <a:solidFill>
                    <a:srgbClr val="FF000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5745762" y="3854451"/>
                <a:ext cx="3471399" cy="973985"/>
              </a:xfrm>
              <a:prstGeom prst="rect">
                <a:avLst/>
              </a:prstGeom>
              <a:blipFill rotWithShape="0">
                <a:blip r:embed="rId4"/>
                <a:stretch>
                  <a:fillRect/>
                </a:stretch>
              </a:blipFill>
            </p:spPr>
            <p:txBody>
              <a:bodyPr/>
              <a:lstStyle/>
              <a:p>
                <a:r>
                  <a:rPr lang="en-IN">
                    <a:noFill/>
                  </a:rPr>
                  <a:t> </a:t>
                </a:r>
              </a:p>
            </p:txBody>
          </p:sp>
        </mc:Fallback>
      </mc:AlternateContent>
      <p:sp>
        <p:nvSpPr>
          <p:cNvPr id="4" name="TextBox 3"/>
          <p:cNvSpPr txBox="1"/>
          <p:nvPr/>
        </p:nvSpPr>
        <p:spPr>
          <a:xfrm>
            <a:off x="5753100" y="3296502"/>
            <a:ext cx="2514600" cy="442606"/>
          </a:xfrm>
          <a:prstGeom prst="rect">
            <a:avLst/>
          </a:prstGeom>
          <a:noFill/>
        </p:spPr>
        <p:txBody>
          <a:bodyPr wrap="square" rtlCol="0">
            <a:spAutoFit/>
          </a:bodyPr>
          <a:lstStyle/>
          <a:p>
            <a:r>
              <a:rPr lang="en-IN" sz="2200" dirty="0">
                <a:solidFill>
                  <a:srgbClr val="0070C0"/>
                </a:solidFill>
                <a:latin typeface="Aharoni" panose="02010803020104030203" pitchFamily="2" charset="-79"/>
                <a:cs typeface="Aharoni" panose="02010803020104030203" pitchFamily="2" charset="-79"/>
              </a:rPr>
              <a:t>Quantum theory</a:t>
            </a:r>
          </a:p>
        </p:txBody>
      </p:sp>
      <p:sp>
        <p:nvSpPr>
          <p:cNvPr id="5" name="TextBox 4"/>
          <p:cNvSpPr txBox="1"/>
          <p:nvPr/>
        </p:nvSpPr>
        <p:spPr>
          <a:xfrm>
            <a:off x="5410200" y="1450164"/>
            <a:ext cx="3581400" cy="430887"/>
          </a:xfrm>
          <a:prstGeom prst="rect">
            <a:avLst/>
          </a:prstGeom>
          <a:noFill/>
        </p:spPr>
        <p:txBody>
          <a:bodyPr wrap="square" rtlCol="0">
            <a:spAutoFit/>
          </a:bodyPr>
          <a:lstStyle/>
          <a:p>
            <a:r>
              <a:rPr lang="en-IN" sz="2200" dirty="0">
                <a:solidFill>
                  <a:srgbClr val="FF0000"/>
                </a:solidFill>
                <a:latin typeface="Aharoni" panose="02010803020104030203" pitchFamily="2" charset="-79"/>
                <a:cs typeface="Aharoni" panose="02010803020104030203" pitchFamily="2" charset="-79"/>
              </a:rPr>
              <a:t>UV Catastrophe</a:t>
            </a:r>
          </a:p>
        </p:txBody>
      </p:sp>
      <p:sp>
        <p:nvSpPr>
          <p:cNvPr id="8" name="Curved Up Arrow 7"/>
          <p:cNvSpPr/>
          <p:nvPr/>
        </p:nvSpPr>
        <p:spPr>
          <a:xfrm>
            <a:off x="4610100" y="1775995"/>
            <a:ext cx="1199791" cy="37954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67517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circle(in)">
                                      <p:cBhvr>
                                        <p:cTn id="2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9993"/>
                <a:ext cx="8686800" cy="6027356"/>
              </a:xfrm>
              <a:prstGeom prst="rect">
                <a:avLst/>
              </a:prstGeom>
            </p:spPr>
            <p:txBody>
              <a:bodyPr wrap="square">
                <a:spAutoFit/>
              </a:bodyPr>
              <a:lstStyle/>
              <a:p>
                <a:pPr marL="342900" lvl="0" indent="-342900" algn="just">
                  <a:spcAft>
                    <a:spcPts val="0"/>
                  </a:spcAft>
                  <a:buFont typeface="Courier New" panose="02070309020205020404" pitchFamily="49" charset="0"/>
                  <a:buChar char="o"/>
                </a:pPr>
                <a:endParaRPr lang="en-US" sz="2400" dirty="0">
                  <a:latin typeface="Aharoni" panose="02010803020104030203" pitchFamily="2" charset="-79"/>
                  <a:ea typeface="Times New Roman" panose="02020603050405020304" pitchFamily="18" charset="0"/>
                  <a:cs typeface="Aharoni" panose="02010803020104030203" pitchFamily="2" charset="-79"/>
                </a:endParaRPr>
              </a:p>
              <a:p>
                <a:pPr lvl="0" algn="just">
                  <a:spcAft>
                    <a:spcPts val="0"/>
                  </a:spcAft>
                </a:pPr>
                <a:endParaRPr lang="en-US" sz="2400" dirty="0">
                  <a:latin typeface="Aharoni" panose="02010803020104030203" pitchFamily="2" charset="-79"/>
                  <a:ea typeface="Times New Roman" panose="02020603050405020304" pitchFamily="18" charset="0"/>
                  <a:cs typeface="Aharoni" panose="02010803020104030203" pitchFamily="2" charset="-79"/>
                </a:endParaRPr>
              </a:p>
              <a:p>
                <a:pPr marL="342900" lvl="0" indent="-342900" algn="just">
                  <a:spcAft>
                    <a:spcPts val="0"/>
                  </a:spcAft>
                  <a:buFont typeface="Courier New" panose="02070309020205020404" pitchFamily="49" charset="0"/>
                  <a:buChar char="o"/>
                </a:pPr>
                <a:r>
                  <a:rPr lang="en-US" sz="2200" dirty="0">
                    <a:solidFill>
                      <a:srgbClr val="0070C0"/>
                    </a:solidFill>
                    <a:latin typeface="Aharoni" panose="02010803020104030203" pitchFamily="2" charset="-79"/>
                    <a:ea typeface="Times New Roman" panose="02020603050405020304" pitchFamily="18" charset="0"/>
                    <a:cs typeface="Aharoni" panose="02010803020104030203" pitchFamily="2" charset="-79"/>
                  </a:rPr>
                  <a:t>Wien’s Law- </a:t>
                </a:r>
              </a:p>
              <a:p>
                <a:pPr marL="357188" lvl="0" algn="just">
                  <a:spcAft>
                    <a:spcPts val="0"/>
                  </a:spcAft>
                </a:pPr>
                <a:r>
                  <a:rPr lang="en-US" sz="2400" dirty="0">
                    <a:latin typeface="Book Antiqua" panose="02040602050305030304" pitchFamily="18" charset="0"/>
                    <a:ea typeface="Times New Roman" panose="02020603050405020304" pitchFamily="18" charset="0"/>
                    <a:cs typeface="Times New Roman" panose="02020603050405020304" pitchFamily="18" charset="0"/>
                  </a:rPr>
                  <a:t>The dominant wavelength at which a blackbody emits is inversely proportional to the temperature in absolute scale.</a:t>
                </a:r>
                <a:endParaRPr lang="en-IN" sz="2400" dirty="0">
                  <a:latin typeface="Calibri" panose="020F0502020204030204" pitchFamily="34" charset="0"/>
                  <a:ea typeface="Times New Roman" panose="02020603050405020304" pitchFamily="18" charset="0"/>
                  <a:cs typeface="Times New Roman" panose="02020603050405020304" pitchFamily="18" charset="0"/>
                </a:endParaRPr>
              </a:p>
              <a:p>
                <a:pPr marL="685800" indent="-328613" algn="just">
                  <a:lnSpc>
                    <a:spcPct val="150000"/>
                  </a:lnSpc>
                  <a:spcAft>
                    <a:spcPts val="0"/>
                  </a:spcAft>
                </a:pPr>
                <a:r>
                  <a:rPr lang="en-US" sz="2400" dirty="0">
                    <a:latin typeface="Book Antiqua" panose="02040602050305030304" pitchFamily="18" charset="0"/>
                    <a:ea typeface="Times New Roman" panose="02020603050405020304" pitchFamily="18" charset="0"/>
                    <a:cs typeface="Times New Roman" panose="02020603050405020304" pitchFamily="18" charset="0"/>
                  </a:rPr>
                  <a:t>Or, </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λ</a:t>
                </a:r>
                <a:r>
                  <a:rPr lang="en-US" sz="2400" baseline="-25000" dirty="0" err="1">
                    <a:solidFill>
                      <a:srgbClr val="FF0000"/>
                    </a:solidFill>
                    <a:latin typeface="Aharoni" panose="02010803020104030203" pitchFamily="2" charset="-79"/>
                    <a:ea typeface="Times New Roman" panose="02020603050405020304" pitchFamily="18" charset="0"/>
                    <a:cs typeface="Aharoni" panose="02010803020104030203" pitchFamily="2" charset="-79"/>
                  </a:rPr>
                  <a:t>max</a:t>
                </a:r>
                <a:r>
                  <a:rPr lang="en-US" sz="2400" baseline="-25000" dirty="0">
                    <a:solidFill>
                      <a:srgbClr val="FF0000"/>
                    </a:solidFill>
                    <a:latin typeface="Aharoni" panose="02010803020104030203" pitchFamily="2" charset="-79"/>
                    <a:ea typeface="Times New Roman" panose="02020603050405020304" pitchFamily="18" charset="0"/>
                    <a:cs typeface="Aharoni" panose="02010803020104030203" pitchFamily="2" charset="-79"/>
                  </a:rPr>
                  <a:t> </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 </a:t>
                </a:r>
                <a14:m>
                  <m:oMath xmlns:m="http://schemas.openxmlformats.org/officeDocument/2006/math">
                    <m:f>
                      <m:fPr>
                        <m:ctrlPr>
                          <a:rPr lang="en-IN" sz="2400" i="1">
                            <a:solidFill>
                              <a:srgbClr val="FF0000"/>
                            </a:solidFill>
                            <a:latin typeface="Cambria Math" panose="02040503050406030204" pitchFamily="18" charset="0"/>
                            <a:ea typeface="Times New Roman" panose="02020603050405020304" pitchFamily="18" charset="0"/>
                            <a:cs typeface="Cambria Math" panose="02040503050406030204" pitchFamily="18" charset="0"/>
                          </a:rPr>
                        </m:ctrlPr>
                      </m:fPr>
                      <m:num>
                        <m:r>
                          <a:rPr lang="en-US" sz="2400" i="1">
                            <a:solidFill>
                              <a:srgbClr val="FF0000"/>
                            </a:solidFill>
                            <a:latin typeface="Cambria Math" panose="02040503050406030204" pitchFamily="18" charset="0"/>
                            <a:ea typeface="Times New Roman" panose="02020603050405020304" pitchFamily="18" charset="0"/>
                            <a:cs typeface="Cambria Math" panose="02040503050406030204" pitchFamily="18" charset="0"/>
                          </a:rPr>
                          <m:t>𝑏</m:t>
                        </m:r>
                      </m:num>
                      <m:den>
                        <m:r>
                          <a:rPr lang="en-US" sz="2400" i="1">
                            <a:solidFill>
                              <a:srgbClr val="FF0000"/>
                            </a:solidFill>
                            <a:latin typeface="Cambria Math" panose="02040503050406030204" pitchFamily="18" charset="0"/>
                            <a:ea typeface="Times New Roman" panose="02020603050405020304" pitchFamily="18" charset="0"/>
                            <a:cs typeface="Cambria Math" panose="02040503050406030204" pitchFamily="18" charset="0"/>
                          </a:rPr>
                          <m:t> </m:t>
                        </m:r>
                        <m:r>
                          <a:rPr lang="en-US" sz="2400" i="1">
                            <a:solidFill>
                              <a:srgbClr val="FF0000"/>
                            </a:solidFill>
                            <a:latin typeface="Cambria Math" panose="02040503050406030204" pitchFamily="18" charset="0"/>
                            <a:ea typeface="Times New Roman" panose="02020603050405020304" pitchFamily="18" charset="0"/>
                            <a:cs typeface="Cambria Math" panose="02040503050406030204" pitchFamily="18" charset="0"/>
                          </a:rPr>
                          <m:t>𝑇</m:t>
                        </m:r>
                      </m:den>
                    </m:f>
                  </m:oMath>
                </a14:m>
                <a:endParaRPr lang="en-IN" sz="2400" dirty="0">
                  <a:latin typeface="Aharoni" panose="02010803020104030203" pitchFamily="2" charset="-79"/>
                  <a:ea typeface="Times New Roman" panose="02020603050405020304" pitchFamily="18" charset="0"/>
                  <a:cs typeface="Aharoni" panose="02010803020104030203" pitchFamily="2" charset="-79"/>
                </a:endParaRPr>
              </a:p>
              <a:p>
                <a:pPr marL="685800" indent="-328613" algn="just">
                  <a:lnSpc>
                    <a:spcPct val="150000"/>
                  </a:lnSpc>
                  <a:spcAft>
                    <a:spcPts val="0"/>
                  </a:spcAft>
                </a:pPr>
                <a:r>
                  <a:rPr lang="en-US" sz="2400" dirty="0">
                    <a:latin typeface="Book Antiqua" panose="02040602050305030304" pitchFamily="18" charset="0"/>
                    <a:ea typeface="Times New Roman" panose="02020603050405020304" pitchFamily="18" charset="0"/>
                    <a:cs typeface="Times New Roman" panose="02020603050405020304" pitchFamily="18" charset="0"/>
                  </a:rPr>
                  <a:t>Where ‘</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b</a:t>
                </a:r>
                <a:r>
                  <a:rPr lang="en-US" sz="2400" dirty="0">
                    <a:latin typeface="Book Antiqua" panose="02040602050305030304" pitchFamily="18" charset="0"/>
                    <a:ea typeface="Times New Roman" panose="02020603050405020304" pitchFamily="18" charset="0"/>
                    <a:cs typeface="Times New Roman" panose="02020603050405020304" pitchFamily="18" charset="0"/>
                  </a:rPr>
                  <a:t>’ is Wien’s constant = </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2.898 × 10</a:t>
                </a:r>
                <a:r>
                  <a:rPr lang="en-US" sz="2400" baseline="30000" dirty="0">
                    <a:solidFill>
                      <a:srgbClr val="FF0000"/>
                    </a:solidFill>
                    <a:latin typeface="Aharoni" panose="02010803020104030203" pitchFamily="2" charset="-79"/>
                    <a:ea typeface="Times New Roman" panose="02020603050405020304" pitchFamily="18" charset="0"/>
                    <a:cs typeface="Aharoni" panose="02010803020104030203" pitchFamily="2" charset="-79"/>
                  </a:rPr>
                  <a:t>-3</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 </a:t>
                </a:r>
                <a:r>
                  <a:rPr lang="en-US" sz="2400" dirty="0" err="1">
                    <a:solidFill>
                      <a:srgbClr val="FF0000"/>
                    </a:solidFill>
                    <a:latin typeface="Aharoni" panose="02010803020104030203" pitchFamily="2" charset="-79"/>
                    <a:ea typeface="Times New Roman" panose="02020603050405020304" pitchFamily="18" charset="0"/>
                    <a:cs typeface="Aharoni" panose="02010803020104030203" pitchFamily="2" charset="-79"/>
                  </a:rPr>
                  <a:t>mK</a:t>
                </a:r>
                <a:endPar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endParaRPr>
              </a:p>
              <a:p>
                <a:pPr marL="342900" lvl="0" indent="-342900" algn="just">
                  <a:lnSpc>
                    <a:spcPct val="150000"/>
                  </a:lnSpc>
                  <a:spcAft>
                    <a:spcPts val="0"/>
                  </a:spcAft>
                  <a:buFont typeface="Courier New" panose="02070309020205020404" pitchFamily="49" charset="0"/>
                  <a:buChar char="o"/>
                </a:pPr>
                <a:r>
                  <a:rPr lang="en-US" sz="2200" dirty="0">
                    <a:solidFill>
                      <a:srgbClr val="0070C0"/>
                    </a:solidFill>
                    <a:latin typeface="Aharoni" panose="02010803020104030203" pitchFamily="2" charset="-79"/>
                    <a:ea typeface="Times New Roman" panose="02020603050405020304" pitchFamily="18" charset="0"/>
                    <a:cs typeface="Aharoni" panose="02010803020104030203" pitchFamily="2" charset="-79"/>
                  </a:rPr>
                  <a:t>Stefan–Boltzmann </a:t>
                </a:r>
                <a:r>
                  <a:rPr lang="en-US" sz="2400" dirty="0">
                    <a:solidFill>
                      <a:srgbClr val="0070C0"/>
                    </a:solidFill>
                    <a:latin typeface="Aharoni" panose="02010803020104030203" pitchFamily="2" charset="-79"/>
                    <a:ea typeface="Times New Roman" panose="02020603050405020304" pitchFamily="18" charset="0"/>
                    <a:cs typeface="Aharoni" panose="02010803020104030203" pitchFamily="2" charset="-79"/>
                  </a:rPr>
                  <a:t>law- </a:t>
                </a:r>
              </a:p>
              <a:p>
                <a:pPr marL="357188" lvl="0" algn="just">
                  <a:spcAft>
                    <a:spcPts val="0"/>
                  </a:spcAft>
                </a:pPr>
                <a:r>
                  <a:rPr lang="en-US" sz="2400" dirty="0">
                    <a:latin typeface="Book Antiqua" panose="02040602050305030304" pitchFamily="18" charset="0"/>
                    <a:ea typeface="Times New Roman" panose="02020603050405020304" pitchFamily="18" charset="0"/>
                    <a:cs typeface="Times New Roman" panose="02020603050405020304" pitchFamily="18" charset="0"/>
                  </a:rPr>
                  <a:t>The total energy flux emitted by a blackbody remains proportional to the fourth power of temperature in absolute scale.</a:t>
                </a:r>
                <a:endParaRPr lang="en-IN" sz="2400" dirty="0">
                  <a:latin typeface="Calibri" panose="020F0502020204030204" pitchFamily="34" charset="0"/>
                  <a:ea typeface="Times New Roman" panose="02020603050405020304" pitchFamily="18" charset="0"/>
                  <a:cs typeface="Times New Roman" panose="02020603050405020304" pitchFamily="18" charset="0"/>
                </a:endParaRPr>
              </a:p>
              <a:p>
                <a:pPr marL="685800" indent="-328613" algn="just">
                  <a:lnSpc>
                    <a:spcPct val="150000"/>
                  </a:lnSpc>
                  <a:spcAft>
                    <a:spcPts val="0"/>
                  </a:spcAft>
                </a:pP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E = </a:t>
                </a:r>
                <a14:m>
                  <m:oMath xmlns:m="http://schemas.openxmlformats.org/officeDocument/2006/math">
                    <m:r>
                      <a:rPr lang="en-US" sz="2400" i="1">
                        <a:solidFill>
                          <a:srgbClr val="FF0000"/>
                        </a:solidFill>
                        <a:latin typeface="Cambria Math" panose="02040503050406030204" pitchFamily="18" charset="0"/>
                        <a:ea typeface="Times New Roman" panose="02020603050405020304" pitchFamily="18" charset="0"/>
                        <a:cs typeface="Book Antiqua" panose="02040602050305030304" pitchFamily="18" charset="0"/>
                      </a:rPr>
                      <m:t>𝜎</m:t>
                    </m:r>
                  </m:oMath>
                </a14:m>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T</a:t>
                </a:r>
                <a:r>
                  <a:rPr lang="en-US" sz="2400" baseline="30000" dirty="0">
                    <a:solidFill>
                      <a:srgbClr val="FF0000"/>
                    </a:solidFill>
                    <a:latin typeface="Aharoni" panose="02010803020104030203" pitchFamily="2" charset="-79"/>
                    <a:ea typeface="Times New Roman" panose="02020603050405020304" pitchFamily="18" charset="0"/>
                    <a:cs typeface="Aharoni" panose="02010803020104030203" pitchFamily="2" charset="-79"/>
                  </a:rPr>
                  <a:t>4</a:t>
                </a:r>
                <a:endParaRPr lang="en-IN" sz="2400" dirty="0">
                  <a:solidFill>
                    <a:srgbClr val="FF0000"/>
                  </a:solidFill>
                  <a:latin typeface="Aharoni" panose="02010803020104030203" pitchFamily="2" charset="-79"/>
                  <a:ea typeface="Times New Roman" panose="02020603050405020304" pitchFamily="18" charset="0"/>
                  <a:cs typeface="Aharoni" panose="02010803020104030203" pitchFamily="2" charset="-79"/>
                </a:endParaRPr>
              </a:p>
              <a:p>
                <a:pPr marL="685800" indent="-328613" algn="just">
                  <a:lnSpc>
                    <a:spcPct val="150000"/>
                  </a:lnSpc>
                  <a:spcAft>
                    <a:spcPts val="0"/>
                  </a:spcAft>
                </a:pPr>
                <a:r>
                  <a:rPr lang="en-US" sz="2400" dirty="0">
                    <a:latin typeface="Book Antiqua" panose="02040602050305030304" pitchFamily="18" charset="0"/>
                    <a:ea typeface="Times New Roman" panose="02020603050405020304" pitchFamily="18" charset="0"/>
                    <a:cs typeface="Times New Roman" panose="02020603050405020304" pitchFamily="18" charset="0"/>
                  </a:rPr>
                  <a:t>Where </a:t>
                </a:r>
                <a14:m>
                  <m:oMath xmlns:m="http://schemas.openxmlformats.org/officeDocument/2006/math">
                    <m:r>
                      <a:rPr lang="en-US" sz="2400" i="1">
                        <a:latin typeface="Cambria Math" panose="02040503050406030204" pitchFamily="18" charset="0"/>
                        <a:ea typeface="Times New Roman" panose="02020603050405020304" pitchFamily="18" charset="0"/>
                        <a:cs typeface="Times New Roman" panose="02020603050405020304" pitchFamily="18" charset="0"/>
                      </a:rPr>
                      <m:t>′</m:t>
                    </m:r>
                    <m:r>
                      <a:rPr lang="en-US" sz="24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𝜎</m:t>
                    </m:r>
                    <m:r>
                      <a:rPr lang="en-US" sz="2400"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dirty="0">
                    <a:latin typeface="Book Antiqua" panose="02040602050305030304" pitchFamily="18" charset="0"/>
                    <a:ea typeface="Times New Roman" panose="02020603050405020304" pitchFamily="18" charset="0"/>
                    <a:cs typeface="Times New Roman" panose="02020603050405020304" pitchFamily="18" charset="0"/>
                  </a:rPr>
                  <a:t> is Stefan’s constant = </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5.672 × 10</a:t>
                </a:r>
                <a:r>
                  <a:rPr lang="en-US" sz="2400" baseline="30000" dirty="0">
                    <a:solidFill>
                      <a:srgbClr val="FF0000"/>
                    </a:solidFill>
                    <a:latin typeface="Aharoni" panose="02010803020104030203" pitchFamily="2" charset="-79"/>
                    <a:ea typeface="Times New Roman" panose="02020603050405020304" pitchFamily="18" charset="0"/>
                    <a:cs typeface="Aharoni" panose="02010803020104030203" pitchFamily="2" charset="-79"/>
                  </a:rPr>
                  <a:t>-8</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 Js</a:t>
                </a:r>
                <a:r>
                  <a:rPr lang="en-US" sz="2400" baseline="30000" dirty="0">
                    <a:solidFill>
                      <a:srgbClr val="FF0000"/>
                    </a:solidFill>
                    <a:latin typeface="Aharoni" panose="02010803020104030203" pitchFamily="2" charset="-79"/>
                    <a:ea typeface="Times New Roman" panose="02020603050405020304" pitchFamily="18" charset="0"/>
                    <a:cs typeface="Aharoni" panose="02010803020104030203" pitchFamily="2" charset="-79"/>
                  </a:rPr>
                  <a:t>-1</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m</a:t>
                </a:r>
                <a:r>
                  <a:rPr lang="en-US" sz="2400" baseline="30000" dirty="0">
                    <a:solidFill>
                      <a:srgbClr val="FF0000"/>
                    </a:solidFill>
                    <a:latin typeface="Aharoni" panose="02010803020104030203" pitchFamily="2" charset="-79"/>
                    <a:ea typeface="Times New Roman" panose="02020603050405020304" pitchFamily="18" charset="0"/>
                    <a:cs typeface="Aharoni" panose="02010803020104030203" pitchFamily="2" charset="-79"/>
                  </a:rPr>
                  <a:t>-2</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K</a:t>
                </a:r>
                <a:r>
                  <a:rPr lang="en-US" sz="2400" baseline="30000" dirty="0">
                    <a:solidFill>
                      <a:srgbClr val="FF0000"/>
                    </a:solidFill>
                    <a:latin typeface="Aharoni" panose="02010803020104030203" pitchFamily="2" charset="-79"/>
                    <a:ea typeface="Times New Roman" panose="02020603050405020304" pitchFamily="18" charset="0"/>
                    <a:cs typeface="Aharoni" panose="02010803020104030203" pitchFamily="2" charset="-79"/>
                  </a:rPr>
                  <a:t>-4</a:t>
                </a:r>
                <a:r>
                  <a:rPr lang="en-US" sz="2400" dirty="0">
                    <a:solidFill>
                      <a:srgbClr val="FF0000"/>
                    </a:solidFill>
                    <a:latin typeface="Aharoni" panose="02010803020104030203" pitchFamily="2" charset="-79"/>
                    <a:ea typeface="Times New Roman" panose="02020603050405020304" pitchFamily="18" charset="0"/>
                    <a:cs typeface="Aharoni" panose="02010803020104030203" pitchFamily="2" charset="-79"/>
                  </a:rPr>
                  <a:t> </a:t>
                </a:r>
                <a:endParaRPr lang="en-IN" sz="2400" dirty="0">
                  <a:solidFill>
                    <a:srgbClr val="FF0000"/>
                  </a:solidFill>
                  <a:latin typeface="Aharoni" panose="02010803020104030203" pitchFamily="2" charset="-79"/>
                  <a:cs typeface="Aharoni" panose="02010803020104030203" pitchFamily="2" charset="-79"/>
                </a:endParaRPr>
              </a:p>
            </p:txBody>
          </p:sp>
        </mc:Choice>
        <mc:Fallback xmlns="">
          <p:sp>
            <p:nvSpPr>
              <p:cNvPr id="2" name="Rectangle 1"/>
              <p:cNvSpPr>
                <a:spLocks noRot="1" noChangeAspect="1" noMove="1" noResize="1" noEditPoints="1" noAdjustHandles="1" noChangeArrowheads="1" noChangeShapeType="1" noTextEdit="1"/>
              </p:cNvSpPr>
              <p:nvPr/>
            </p:nvSpPr>
            <p:spPr>
              <a:xfrm>
                <a:off x="152400" y="9993"/>
                <a:ext cx="8686800" cy="6027356"/>
              </a:xfrm>
              <a:prstGeom prst="rect">
                <a:avLst/>
              </a:prstGeom>
              <a:blipFill rotWithShape="0">
                <a:blip r:embed="rId2"/>
                <a:stretch>
                  <a:fillRect l="-772" r="-1053" b="-810"/>
                </a:stretch>
              </a:blipFill>
            </p:spPr>
            <p:txBody>
              <a:bodyPr/>
              <a:lstStyle/>
              <a:p>
                <a:r>
                  <a:rPr lang="en-IN">
                    <a:noFill/>
                  </a:rPr>
                  <a:t> </a:t>
                </a:r>
              </a:p>
            </p:txBody>
          </p:sp>
        </mc:Fallback>
      </mc:AlternateContent>
      <p:sp>
        <p:nvSpPr>
          <p:cNvPr id="3" name="TextBox 2"/>
          <p:cNvSpPr txBox="1"/>
          <p:nvPr/>
        </p:nvSpPr>
        <p:spPr>
          <a:xfrm>
            <a:off x="381000" y="152400"/>
            <a:ext cx="1600200" cy="461665"/>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Cont.</a:t>
            </a:r>
          </a:p>
        </p:txBody>
      </p:sp>
    </p:spTree>
    <p:extLst>
      <p:ext uri="{BB962C8B-B14F-4D97-AF65-F5344CB8AC3E}">
        <p14:creationId xmlns:p14="http://schemas.microsoft.com/office/powerpoint/2010/main" val="139349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 calcmode="lin" valueType="num">
                                      <p:cBhvr additive="base">
                                        <p:cTn id="1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 calcmode="lin" valueType="num">
                                      <p:cBhvr additive="base">
                                        <p:cTn id="2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 calcmode="lin" valueType="num">
                                      <p:cBhvr additive="base">
                                        <p:cTn id="2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 calcmode="lin" valueType="num">
                                      <p:cBhvr additive="base">
                                        <p:cTn id="3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 calcmode="lin" valueType="num">
                                      <p:cBhvr additive="base">
                                        <p:cTn id="37"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 calcmode="lin" valueType="num">
                                      <p:cBhvr additive="base">
                                        <p:cTn id="4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0302" y="335939"/>
            <a:ext cx="4663698" cy="6555641"/>
          </a:xfrm>
          <a:prstGeom prst="rect">
            <a:avLst/>
          </a:prstGeom>
        </p:spPr>
        <p:txBody>
          <a:bodyPr wrap="square">
            <a:spAutoFit/>
          </a:bodyPr>
          <a:lstStyle/>
          <a:p>
            <a:pPr marL="342900" indent="-342900" algn="just">
              <a:spcBef>
                <a:spcPct val="0"/>
              </a:spcBef>
              <a:buFont typeface="Arial" panose="020B0604020202020204" pitchFamily="34" charset="0"/>
              <a:buChar char="•"/>
            </a:pPr>
            <a:r>
              <a:rPr lang="en-US" sz="2000" b="1" dirty="0">
                <a:latin typeface="Book Antiqua" panose="02040602050305030304" pitchFamily="18" charset="0"/>
              </a:rPr>
              <a:t>Earth receives a very large input of energy daily from the sun and maintains a steady state by giving off the bulk of this energy at the same rate.</a:t>
            </a:r>
          </a:p>
          <a:p>
            <a:pPr marL="342900" indent="-342900" algn="just">
              <a:spcBef>
                <a:spcPct val="0"/>
              </a:spcBef>
              <a:buFont typeface="Arial" panose="020B0604020202020204" pitchFamily="34" charset="0"/>
              <a:buChar char="•"/>
            </a:pPr>
            <a:endParaRPr lang="en-US" sz="2000" b="1" dirty="0">
              <a:latin typeface="Book Antiqua" panose="02040602050305030304" pitchFamily="18" charset="0"/>
            </a:endParaRPr>
          </a:p>
          <a:p>
            <a:pPr marL="342900" indent="-342900" algn="just">
              <a:spcBef>
                <a:spcPct val="0"/>
              </a:spcBef>
              <a:buFont typeface="Arial" panose="020B0604020202020204" pitchFamily="34" charset="0"/>
              <a:buChar char="•"/>
            </a:pPr>
            <a:r>
              <a:rPr lang="en-US" sz="2000" b="1" dirty="0">
                <a:solidFill>
                  <a:srgbClr val="0070C0"/>
                </a:solidFill>
                <a:latin typeface="Book Antiqua" panose="02040602050305030304" pitchFamily="18" charset="0"/>
              </a:rPr>
              <a:t>The earth absorbs radiation mainly in the visible region but emits radiation at the same rate in the infrared region.</a:t>
            </a:r>
          </a:p>
          <a:p>
            <a:pPr marL="342900" indent="-342900" algn="just">
              <a:spcBef>
                <a:spcPct val="0"/>
              </a:spcBef>
              <a:buFont typeface="Arial" panose="020B0604020202020204" pitchFamily="34" charset="0"/>
              <a:buChar char="•"/>
            </a:pPr>
            <a:endParaRPr lang="en-US" sz="2000" b="1" dirty="0">
              <a:latin typeface="Book Antiqua" panose="02040602050305030304" pitchFamily="18" charset="0"/>
            </a:endParaRPr>
          </a:p>
          <a:p>
            <a:pPr marL="342900" indent="-342900" algn="just">
              <a:spcBef>
                <a:spcPct val="0"/>
              </a:spcBef>
              <a:buFont typeface="Arial" panose="020B0604020202020204" pitchFamily="34" charset="0"/>
              <a:buChar char="•"/>
            </a:pPr>
            <a:r>
              <a:rPr lang="en-US" sz="2000" b="1" dirty="0">
                <a:latin typeface="Book Antiqua" panose="02040602050305030304" pitchFamily="18" charset="0"/>
              </a:rPr>
              <a:t>The solar flux incident on earth’s upper atmosphere is 1372 W/ m</a:t>
            </a:r>
            <a:r>
              <a:rPr lang="en-US" sz="2000" baseline="30000" dirty="0">
                <a:latin typeface="Book Antiqua" panose="02040602050305030304" pitchFamily="18" charset="0"/>
              </a:rPr>
              <a:t> </a:t>
            </a:r>
            <a:r>
              <a:rPr lang="en-US" sz="2000" b="1" baseline="30000" dirty="0">
                <a:latin typeface="Book Antiqua" panose="02040602050305030304" pitchFamily="18" charset="0"/>
              </a:rPr>
              <a:t>2 </a:t>
            </a:r>
            <a:r>
              <a:rPr lang="en-US" sz="2000" b="1" dirty="0">
                <a:latin typeface="Book Antiqua" panose="02040602050305030304" pitchFamily="18" charset="0"/>
              </a:rPr>
              <a:t>/min. </a:t>
            </a:r>
          </a:p>
          <a:p>
            <a:pPr algn="just">
              <a:spcBef>
                <a:spcPct val="0"/>
              </a:spcBef>
            </a:pPr>
            <a:endParaRPr lang="en-US" sz="2000" b="1" dirty="0">
              <a:latin typeface="Book Antiqua" panose="02040602050305030304" pitchFamily="18" charset="0"/>
            </a:endParaRPr>
          </a:p>
          <a:p>
            <a:pPr marL="342900" indent="-342900" algn="just">
              <a:spcBef>
                <a:spcPct val="0"/>
              </a:spcBef>
              <a:buFont typeface="Arial" panose="020B0604020202020204" pitchFamily="34" charset="0"/>
              <a:buChar char="•"/>
            </a:pPr>
            <a:r>
              <a:rPr lang="en-US" sz="2000" b="1" dirty="0">
                <a:solidFill>
                  <a:srgbClr val="0070C0"/>
                </a:solidFill>
                <a:latin typeface="Book Antiqua" panose="02040602050305030304" pitchFamily="18" charset="0"/>
              </a:rPr>
              <a:t>The earth / atmosphere absorbs about 70 % of solar flux incident on it, while  it reflects and scatters back into space 30 % (albedo) of the flux. </a:t>
            </a:r>
          </a:p>
          <a:p>
            <a:pPr marL="342900" indent="-342900" algn="just">
              <a:spcBef>
                <a:spcPct val="0"/>
              </a:spcBef>
              <a:buFont typeface="Arial" panose="020B0604020202020204" pitchFamily="34" charset="0"/>
              <a:buChar char="•"/>
            </a:pPr>
            <a:endParaRPr lang="en-US" sz="2000" b="1" dirty="0">
              <a:latin typeface="Book Antiqua" panose="02040602050305030304" pitchFamily="18" charset="0"/>
            </a:endParaRPr>
          </a:p>
        </p:txBody>
      </p:sp>
      <p:sp>
        <p:nvSpPr>
          <p:cNvPr id="4" name="TextBox 3"/>
          <p:cNvSpPr txBox="1"/>
          <p:nvPr/>
        </p:nvSpPr>
        <p:spPr>
          <a:xfrm>
            <a:off x="329339" y="4893060"/>
            <a:ext cx="3886200" cy="1323439"/>
          </a:xfrm>
          <a:prstGeom prst="rect">
            <a:avLst/>
          </a:prstGeom>
          <a:noFill/>
        </p:spPr>
        <p:txBody>
          <a:bodyPr wrap="square" rtlCol="0">
            <a:spAutoFit/>
          </a:bodyPr>
          <a:lstStyle/>
          <a:p>
            <a:pPr algn="just">
              <a:spcBef>
                <a:spcPct val="0"/>
              </a:spcBef>
            </a:pPr>
            <a:r>
              <a:rPr lang="en-US" sz="2000" b="1" dirty="0">
                <a:solidFill>
                  <a:srgbClr val="FF0000"/>
                </a:solidFill>
                <a:latin typeface="Book Antiqua" panose="02040602050305030304" pitchFamily="18" charset="0"/>
              </a:rPr>
              <a:t>Note:- Fraction of sunlight reflected and scattered back to the atmosphere is known as albedo</a:t>
            </a:r>
            <a:endParaRPr lang="en-IN" sz="2000" b="1" dirty="0">
              <a:solidFill>
                <a:srgbClr val="FF0000"/>
              </a:solidFill>
              <a:latin typeface="Book Antiqua" panose="02040602050305030304" pitchFamily="18" charset="0"/>
            </a:endParaRPr>
          </a:p>
        </p:txBody>
      </p:sp>
      <p:sp>
        <p:nvSpPr>
          <p:cNvPr id="5" name="TextBox 4"/>
          <p:cNvSpPr txBox="1"/>
          <p:nvPr/>
        </p:nvSpPr>
        <p:spPr>
          <a:xfrm>
            <a:off x="152400" y="0"/>
            <a:ext cx="2133600" cy="461665"/>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Albedo</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46" y="761999"/>
            <a:ext cx="3828593" cy="3811577"/>
          </a:xfrm>
          <a:prstGeom prst="rect">
            <a:avLst/>
          </a:prstGeom>
        </p:spPr>
      </p:pic>
    </p:spTree>
    <p:extLst>
      <p:ext uri="{BB962C8B-B14F-4D97-AF65-F5344CB8AC3E}">
        <p14:creationId xmlns:p14="http://schemas.microsoft.com/office/powerpoint/2010/main" val="339126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marineecology.wcp.muohio.edu/climate_projects_04/snowball_earth/media/albedo-1.jpg"/>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153400" cy="5867400"/>
          </a:xfrm>
          <a:prstGeom prst="rect">
            <a:avLst/>
          </a:prstGeom>
          <a:noFill/>
          <a:ln>
            <a:noFill/>
          </a:ln>
        </p:spPr>
      </p:pic>
    </p:spTree>
    <p:extLst>
      <p:ext uri="{BB962C8B-B14F-4D97-AF65-F5344CB8AC3E}">
        <p14:creationId xmlns:p14="http://schemas.microsoft.com/office/powerpoint/2010/main" val="1284895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197346"/>
            <a:ext cx="8534400" cy="5047536"/>
          </a:xfrm>
          <a:prstGeom prst="rect">
            <a:avLst/>
          </a:prstGeom>
          <a:noFill/>
        </p:spPr>
        <p:txBody>
          <a:bodyPr wrap="square" rtlCol="0">
            <a:spAutoFit/>
          </a:bodyPr>
          <a:lstStyle/>
          <a:p>
            <a:pPr marL="285750" indent="-285750" algn="just">
              <a:buFont typeface="Arial" panose="020B0604020202020204" pitchFamily="34" charset="0"/>
              <a:buChar char="•"/>
            </a:pPr>
            <a:endParaRPr lang="en-IN" sz="2200" dirty="0">
              <a:latin typeface="Book Antiqua" panose="02040602050305030304" pitchFamily="18" charset="0"/>
            </a:endParaRPr>
          </a:p>
          <a:p>
            <a:pPr algn="just"/>
            <a:r>
              <a:rPr lang="en-IN" sz="2200" dirty="0">
                <a:latin typeface="Book Antiqua" panose="02040602050305030304" pitchFamily="18" charset="0"/>
              </a:rPr>
              <a:t>To overcome the difficulty posed by the fact that the planets are spherical and their surface tilts with respect to the incoming radiation, </a:t>
            </a:r>
            <a:r>
              <a:rPr lang="en-IN" sz="2200" b="1" dirty="0">
                <a:solidFill>
                  <a:srgbClr val="FF0000"/>
                </a:solidFill>
                <a:latin typeface="Book Antiqua" panose="02040602050305030304" pitchFamily="18" charset="0"/>
              </a:rPr>
              <a:t>is assumed that the amount distributed over the sphere is equal the amount that would be collected on the planets surface if it would have been a disk (with the same radius as the sphere), placed perpendicular to the sunlight</a:t>
            </a:r>
            <a:r>
              <a:rPr lang="en-IN" sz="2200" dirty="0">
                <a:latin typeface="Book Antiqua" panose="02040602050305030304" pitchFamily="18" charset="0"/>
              </a:rPr>
              <a:t>. If the planet's radius is </a:t>
            </a:r>
            <a:r>
              <a:rPr lang="en-IN" sz="2200" b="1" dirty="0">
                <a:latin typeface="Book Antiqua" panose="02040602050305030304" pitchFamily="18" charset="0"/>
              </a:rPr>
              <a:t>R</a:t>
            </a:r>
            <a:r>
              <a:rPr lang="en-IN" sz="2200" dirty="0">
                <a:latin typeface="Book Antiqua" panose="02040602050305030304" pitchFamily="18" charset="0"/>
              </a:rPr>
              <a:t> the area of that disk is </a:t>
            </a:r>
            <a:r>
              <a:rPr lang="en-IN" sz="2200" b="1" dirty="0">
                <a:latin typeface="Book Antiqua" panose="02040602050305030304" pitchFamily="18" charset="0"/>
              </a:rPr>
              <a:t>πR</a:t>
            </a:r>
            <a:r>
              <a:rPr lang="en-IN" sz="2200" b="1" baseline="30000" dirty="0">
                <a:latin typeface="Book Antiqua" panose="02040602050305030304" pitchFamily="18" charset="0"/>
              </a:rPr>
              <a:t>2</a:t>
            </a:r>
            <a:r>
              <a:rPr lang="en-IN" sz="2200" dirty="0">
                <a:latin typeface="Book Antiqua" panose="02040602050305030304" pitchFamily="18" charset="0"/>
              </a:rPr>
              <a:t>. </a:t>
            </a:r>
          </a:p>
          <a:p>
            <a:endParaRPr lang="en-IN" sz="2400" dirty="0">
              <a:latin typeface="Book Antiqua" panose="02040602050305030304" pitchFamily="18" charset="0"/>
            </a:endParaRPr>
          </a:p>
          <a:p>
            <a:r>
              <a:rPr lang="en-IN" sz="2400" b="1" dirty="0">
                <a:solidFill>
                  <a:srgbClr val="C00000"/>
                </a:solidFill>
                <a:latin typeface="Book Antiqua" panose="02040602050305030304" pitchFamily="18" charset="0"/>
              </a:rPr>
              <a:t>Heat absorbed by planet = (1 - </a:t>
            </a:r>
            <a:r>
              <a:rPr lang="el-GR" sz="2400" b="1" dirty="0">
                <a:solidFill>
                  <a:srgbClr val="C00000"/>
                </a:solidFill>
                <a:latin typeface="Book Antiqua" panose="02040602050305030304" pitchFamily="18" charset="0"/>
              </a:rPr>
              <a:t>α</a:t>
            </a:r>
            <a:r>
              <a:rPr lang="en-IN" sz="2400" b="1" dirty="0">
                <a:solidFill>
                  <a:srgbClr val="C00000"/>
                </a:solidFill>
                <a:latin typeface="Book Antiqua" panose="02040602050305030304" pitchFamily="18" charset="0"/>
              </a:rPr>
              <a:t>) πR</a:t>
            </a:r>
            <a:r>
              <a:rPr lang="en-IN" sz="2400" b="1" baseline="30000" dirty="0">
                <a:solidFill>
                  <a:srgbClr val="C00000"/>
                </a:solidFill>
                <a:latin typeface="Book Antiqua" panose="02040602050305030304" pitchFamily="18" charset="0"/>
              </a:rPr>
              <a:t>2</a:t>
            </a:r>
            <a:r>
              <a:rPr lang="en-IN" sz="2400" b="1" dirty="0">
                <a:solidFill>
                  <a:srgbClr val="C00000"/>
                </a:solidFill>
                <a:latin typeface="Book Antiqua" panose="02040602050305030304" pitchFamily="18" charset="0"/>
              </a:rPr>
              <a:t>S</a:t>
            </a:r>
            <a:r>
              <a:rPr lang="en-IN" sz="2400" b="1" baseline="-25000" dirty="0">
                <a:solidFill>
                  <a:srgbClr val="C00000"/>
                </a:solidFill>
                <a:latin typeface="Book Antiqua" panose="02040602050305030304" pitchFamily="18" charset="0"/>
              </a:rPr>
              <a:t>o</a:t>
            </a:r>
          </a:p>
          <a:p>
            <a:endParaRPr lang="en-IN" sz="2400" b="1" baseline="-25000" dirty="0">
              <a:solidFill>
                <a:srgbClr val="C00000"/>
              </a:solidFill>
            </a:endParaRPr>
          </a:p>
          <a:p>
            <a:endParaRPr lang="en-IN" sz="2400" b="1" baseline="-25000" dirty="0"/>
          </a:p>
          <a:p>
            <a:endParaRPr lang="en-IN" b="1" baseline="-25000" dirty="0"/>
          </a:p>
          <a:p>
            <a:endParaRPr lang="en-IN" b="1" baseline="-25000" dirty="0"/>
          </a:p>
          <a:p>
            <a:endParaRPr lang="en-IN" b="1" baseline="-25000" dirty="0"/>
          </a:p>
          <a:p>
            <a:endParaRPr lang="en-IN" b="1" baseline="-25000" dirty="0"/>
          </a:p>
          <a:p>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3732660026"/>
              </p:ext>
            </p:extLst>
          </p:nvPr>
        </p:nvGraphicFramePr>
        <p:xfrm>
          <a:off x="4054565" y="3868519"/>
          <a:ext cx="5180012" cy="2752725"/>
        </p:xfrm>
        <a:graphic>
          <a:graphicData uri="http://schemas.openxmlformats.org/presentationml/2006/ole">
            <mc:AlternateContent xmlns:mc="http://schemas.openxmlformats.org/markup-compatibility/2006">
              <mc:Choice xmlns:v="urn:schemas-microsoft-com:vml" Requires="v">
                <p:oleObj spid="_x0000_s4097" name="CS ChemDraw Drawing" r:id="rId3" imgW="2998860" imgH="1593853" progId="ChemDraw.Document.6.0">
                  <p:embed/>
                </p:oleObj>
              </mc:Choice>
              <mc:Fallback>
                <p:oleObj name="CS ChemDraw Drawing" r:id="rId3" imgW="2998860" imgH="1593853" progId="ChemDraw.Document.6.0">
                  <p:embed/>
                  <p:pic>
                    <p:nvPicPr>
                      <p:cNvPr id="5" name="Object 4"/>
                      <p:cNvPicPr/>
                      <p:nvPr/>
                    </p:nvPicPr>
                    <p:blipFill>
                      <a:blip r:embed="rId4"/>
                      <a:stretch>
                        <a:fillRect/>
                      </a:stretch>
                    </p:blipFill>
                    <p:spPr>
                      <a:xfrm>
                        <a:off x="4054565" y="3868519"/>
                        <a:ext cx="5180012" cy="2752725"/>
                      </a:xfrm>
                      <a:prstGeom prst="rect">
                        <a:avLst/>
                      </a:prstGeom>
                    </p:spPr>
                  </p:pic>
                </p:oleObj>
              </mc:Fallback>
            </mc:AlternateContent>
          </a:graphicData>
        </a:graphic>
      </p:graphicFrame>
      <p:sp>
        <p:nvSpPr>
          <p:cNvPr id="6" name="TextBox 5"/>
          <p:cNvSpPr txBox="1"/>
          <p:nvPr/>
        </p:nvSpPr>
        <p:spPr>
          <a:xfrm>
            <a:off x="228600" y="4343400"/>
            <a:ext cx="3962400" cy="2400657"/>
          </a:xfrm>
          <a:prstGeom prst="rect">
            <a:avLst/>
          </a:prstGeom>
          <a:noFill/>
        </p:spPr>
        <p:txBody>
          <a:bodyPr wrap="square" rtlCol="0">
            <a:spAutoFit/>
          </a:bodyPr>
          <a:lstStyle/>
          <a:p>
            <a:pPr marL="263525" indent="4763" algn="just"/>
            <a:r>
              <a:rPr lang="en-IN" sz="2400" b="1" dirty="0">
                <a:solidFill>
                  <a:srgbClr val="FF0000"/>
                </a:solidFill>
                <a:latin typeface="Book Antiqua" panose="02040602050305030304" pitchFamily="18" charset="0"/>
              </a:rPr>
              <a:t>S</a:t>
            </a:r>
            <a:r>
              <a:rPr lang="en-IN" sz="2400" baseline="-25000" dirty="0">
                <a:solidFill>
                  <a:srgbClr val="FF0000"/>
                </a:solidFill>
                <a:latin typeface="Book Antiqua" panose="02040602050305030304" pitchFamily="18" charset="0"/>
              </a:rPr>
              <a:t>o</a:t>
            </a:r>
            <a:r>
              <a:rPr lang="en-IN" sz="2400" dirty="0">
                <a:solidFill>
                  <a:srgbClr val="FF0000"/>
                </a:solidFill>
                <a:latin typeface="Book Antiqua" panose="02040602050305030304" pitchFamily="18" charset="0"/>
              </a:rPr>
              <a:t> - Solar </a:t>
            </a:r>
            <a:r>
              <a:rPr lang="en-IN" sz="2400" dirty="0" err="1">
                <a:solidFill>
                  <a:srgbClr val="FF0000"/>
                </a:solidFill>
                <a:latin typeface="Book Antiqua" panose="02040602050305030304" pitchFamily="18" charset="0"/>
              </a:rPr>
              <a:t>radiative</a:t>
            </a:r>
            <a:r>
              <a:rPr lang="en-IN" sz="2400" dirty="0">
                <a:solidFill>
                  <a:srgbClr val="FF0000"/>
                </a:solidFill>
                <a:latin typeface="Book Antiqua" panose="02040602050305030304" pitchFamily="18" charset="0"/>
              </a:rPr>
              <a:t> flux at the top of the planets atmosphere (for solar  constant)  </a:t>
            </a:r>
            <a:r>
              <a:rPr lang="en-IN" sz="2400" dirty="0">
                <a:latin typeface="Book Antiqua" panose="02040602050305030304" pitchFamily="18" charset="0"/>
              </a:rPr>
              <a:t> </a:t>
            </a:r>
          </a:p>
          <a:p>
            <a:pPr marL="263525" indent="4763" algn="just"/>
            <a:r>
              <a:rPr lang="el-GR" sz="2400" b="1" dirty="0">
                <a:solidFill>
                  <a:srgbClr val="0070C0"/>
                </a:solidFill>
                <a:latin typeface="Book Antiqua" panose="02040602050305030304" pitchFamily="18" charset="0"/>
              </a:rPr>
              <a:t>α</a:t>
            </a:r>
            <a:r>
              <a:rPr lang="en-IN" sz="2400" dirty="0">
                <a:solidFill>
                  <a:srgbClr val="0070C0"/>
                </a:solidFill>
                <a:latin typeface="Book Antiqua" panose="02040602050305030304" pitchFamily="18" charset="0"/>
              </a:rPr>
              <a:t>- Albedo of the planet  </a:t>
            </a:r>
          </a:p>
          <a:p>
            <a:endParaRPr lang="en-IN" b="1" baseline="-25000" dirty="0">
              <a:solidFill>
                <a:srgbClr val="0070C0"/>
              </a:solidFill>
            </a:endParaRPr>
          </a:p>
          <a:p>
            <a:endParaRPr lang="en-IN" dirty="0"/>
          </a:p>
        </p:txBody>
      </p:sp>
      <p:sp>
        <p:nvSpPr>
          <p:cNvPr id="3" name="TextBox 2"/>
          <p:cNvSpPr txBox="1"/>
          <p:nvPr/>
        </p:nvSpPr>
        <p:spPr>
          <a:xfrm>
            <a:off x="457200" y="0"/>
            <a:ext cx="4648200" cy="461665"/>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Radiation Balance Model</a:t>
            </a:r>
          </a:p>
        </p:txBody>
      </p:sp>
    </p:spTree>
    <p:extLst>
      <p:ext uri="{BB962C8B-B14F-4D97-AF65-F5344CB8AC3E}">
        <p14:creationId xmlns:p14="http://schemas.microsoft.com/office/powerpoint/2010/main" val="290288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 calcmode="lin" valueType="num">
                                      <p:cBhvr additive="base">
                                        <p:cTn id="2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980" y="523068"/>
            <a:ext cx="8729420" cy="1815882"/>
          </a:xfrm>
          <a:prstGeom prst="rect">
            <a:avLst/>
          </a:prstGeom>
          <a:noFill/>
        </p:spPr>
        <p:txBody>
          <a:bodyPr wrap="square" rtlCol="0">
            <a:spAutoFit/>
          </a:bodyPr>
          <a:lstStyle/>
          <a:p>
            <a:pPr algn="just"/>
            <a:r>
              <a:rPr lang="en-IN" sz="2800" dirty="0">
                <a:latin typeface="Book Antiqua" panose="02040602050305030304" pitchFamily="18" charset="0"/>
              </a:rPr>
              <a:t>The total heat radiated from the planet is equal to the energy flux implied by its effective temperature, </a:t>
            </a:r>
            <a:r>
              <a:rPr lang="en-IN" sz="2800" b="1" dirty="0" err="1">
                <a:latin typeface="Book Antiqua" panose="02040602050305030304" pitchFamily="18" charset="0"/>
              </a:rPr>
              <a:t>T</a:t>
            </a:r>
            <a:r>
              <a:rPr lang="en-IN" sz="2800" b="1" baseline="-25000" dirty="0" err="1">
                <a:latin typeface="Book Antiqua" panose="02040602050305030304" pitchFamily="18" charset="0"/>
              </a:rPr>
              <a:t>e</a:t>
            </a:r>
            <a:r>
              <a:rPr lang="en-IN" sz="2800" dirty="0">
                <a:latin typeface="Book Antiqua" panose="02040602050305030304" pitchFamily="18" charset="0"/>
              </a:rPr>
              <a:t> from the entire surface of the planet</a:t>
            </a:r>
          </a:p>
          <a:p>
            <a:r>
              <a:rPr lang="en-IN" sz="2800" b="1" dirty="0">
                <a:solidFill>
                  <a:srgbClr val="FF0000"/>
                </a:solidFill>
                <a:latin typeface="Book Antiqua" panose="02040602050305030304" pitchFamily="18" charset="0"/>
              </a:rPr>
              <a:t>Heat radiated from planet = (4πR</a:t>
            </a:r>
            <a:r>
              <a:rPr lang="en-IN" sz="2800" b="1" baseline="30000" dirty="0">
                <a:solidFill>
                  <a:srgbClr val="FF0000"/>
                </a:solidFill>
                <a:latin typeface="Book Antiqua" panose="02040602050305030304" pitchFamily="18" charset="0"/>
              </a:rPr>
              <a:t>2</a:t>
            </a:r>
            <a:r>
              <a:rPr lang="en-IN" sz="2800" b="1" dirty="0">
                <a:solidFill>
                  <a:srgbClr val="FF0000"/>
                </a:solidFill>
                <a:latin typeface="Book Antiqua" panose="02040602050305030304" pitchFamily="18" charset="0"/>
              </a:rPr>
              <a:t>) σT</a:t>
            </a:r>
            <a:r>
              <a:rPr lang="en-IN" sz="2800" b="1" baseline="-25000" dirty="0">
                <a:solidFill>
                  <a:srgbClr val="FF0000"/>
                </a:solidFill>
                <a:latin typeface="Book Antiqua" panose="02040602050305030304" pitchFamily="18" charset="0"/>
              </a:rPr>
              <a:t>e</a:t>
            </a:r>
            <a:r>
              <a:rPr lang="en-IN" sz="2800" b="1" baseline="30000" dirty="0">
                <a:solidFill>
                  <a:srgbClr val="FF0000"/>
                </a:solidFill>
                <a:latin typeface="Book Antiqua" panose="02040602050305030304" pitchFamily="18" charset="0"/>
              </a:rPr>
              <a:t>4</a:t>
            </a:r>
            <a:r>
              <a:rPr lang="en-IN" sz="2800" b="1" dirty="0">
                <a:solidFill>
                  <a:srgbClr val="FF0000"/>
                </a:solidFill>
                <a:latin typeface="Book Antiqua" panose="02040602050305030304" pitchFamily="18" charset="0"/>
              </a:rPr>
              <a:t> </a:t>
            </a:r>
            <a:endParaRPr lang="en-IN" sz="2800"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185981" y="2651693"/>
                <a:ext cx="4538419" cy="4523931"/>
              </a:xfrm>
              <a:prstGeom prst="rect">
                <a:avLst/>
              </a:prstGeom>
              <a:noFill/>
            </p:spPr>
            <p:txBody>
              <a:bodyPr wrap="square" rtlCol="0">
                <a:spAutoFit/>
              </a:bodyPr>
              <a:lstStyle/>
              <a:p>
                <a:r>
                  <a:rPr lang="en-IN" sz="2800" dirty="0">
                    <a:latin typeface="Book Antiqua" panose="02040602050305030304" pitchFamily="18" charset="0"/>
                  </a:rPr>
                  <a:t>In </a:t>
                </a:r>
                <a:r>
                  <a:rPr lang="en-IN" sz="2800" dirty="0" err="1">
                    <a:latin typeface="Book Antiqua" panose="02040602050305030304" pitchFamily="18" charset="0"/>
                  </a:rPr>
                  <a:t>radiative</a:t>
                </a:r>
                <a:r>
                  <a:rPr lang="en-IN" sz="2800" dirty="0">
                    <a:latin typeface="Book Antiqua" panose="02040602050305030304" pitchFamily="18" charset="0"/>
                  </a:rPr>
                  <a:t> balance we thus have: </a:t>
                </a:r>
              </a:p>
              <a:p>
                <a:r>
                  <a:rPr lang="en-IN" sz="2800" b="1" dirty="0">
                    <a:solidFill>
                      <a:srgbClr val="FF0000"/>
                    </a:solidFill>
                    <a:latin typeface="Book Antiqua" panose="02040602050305030304" pitchFamily="18" charset="0"/>
                  </a:rPr>
                  <a:t>(4πR</a:t>
                </a:r>
                <a:r>
                  <a:rPr lang="en-IN" sz="2800" b="1" baseline="30000" dirty="0">
                    <a:solidFill>
                      <a:srgbClr val="FF0000"/>
                    </a:solidFill>
                    <a:latin typeface="Book Antiqua" panose="02040602050305030304" pitchFamily="18" charset="0"/>
                  </a:rPr>
                  <a:t>2 </a:t>
                </a:r>
                <a:r>
                  <a:rPr lang="en-IN" sz="2800" b="1" dirty="0">
                    <a:solidFill>
                      <a:srgbClr val="FF0000"/>
                    </a:solidFill>
                    <a:latin typeface="Book Antiqua" panose="02040602050305030304" pitchFamily="18" charset="0"/>
                  </a:rPr>
                  <a:t>) σT</a:t>
                </a:r>
                <a:r>
                  <a:rPr lang="en-IN" sz="2800" b="1" baseline="-25000" dirty="0">
                    <a:solidFill>
                      <a:srgbClr val="FF0000"/>
                    </a:solidFill>
                    <a:latin typeface="Book Antiqua" panose="02040602050305030304" pitchFamily="18" charset="0"/>
                  </a:rPr>
                  <a:t>e</a:t>
                </a:r>
                <a:r>
                  <a:rPr lang="en-IN" sz="2800" b="1" baseline="30000" dirty="0">
                    <a:solidFill>
                      <a:srgbClr val="FF0000"/>
                    </a:solidFill>
                    <a:latin typeface="Book Antiqua" panose="02040602050305030304" pitchFamily="18" charset="0"/>
                  </a:rPr>
                  <a:t>4</a:t>
                </a:r>
                <a:r>
                  <a:rPr lang="en-IN" sz="2800" b="1" dirty="0">
                    <a:solidFill>
                      <a:srgbClr val="FF0000"/>
                    </a:solidFill>
                    <a:latin typeface="Book Antiqua" panose="02040602050305030304" pitchFamily="18" charset="0"/>
                  </a:rPr>
                  <a:t> = (1 - </a:t>
                </a:r>
                <a:r>
                  <a:rPr lang="el-GR" sz="2800" b="1" dirty="0">
                    <a:solidFill>
                      <a:srgbClr val="FF0000"/>
                    </a:solidFill>
                    <a:latin typeface="Book Antiqua" panose="02040602050305030304" pitchFamily="18" charset="0"/>
                  </a:rPr>
                  <a:t>α</a:t>
                </a:r>
                <a:r>
                  <a:rPr lang="en-IN" sz="2800" b="1" dirty="0">
                    <a:solidFill>
                      <a:srgbClr val="FF0000"/>
                    </a:solidFill>
                    <a:latin typeface="Book Antiqua" panose="02040602050305030304" pitchFamily="18" charset="0"/>
                  </a:rPr>
                  <a:t>) πR</a:t>
                </a:r>
                <a:r>
                  <a:rPr lang="en-IN" sz="2800" b="1" baseline="30000" dirty="0">
                    <a:solidFill>
                      <a:srgbClr val="FF0000"/>
                    </a:solidFill>
                    <a:latin typeface="Book Antiqua" panose="02040602050305030304" pitchFamily="18" charset="0"/>
                  </a:rPr>
                  <a:t>2</a:t>
                </a:r>
                <a:r>
                  <a:rPr lang="en-IN" sz="2800" b="1" dirty="0">
                    <a:solidFill>
                      <a:srgbClr val="FF0000"/>
                    </a:solidFill>
                    <a:latin typeface="Book Antiqua" panose="02040602050305030304" pitchFamily="18" charset="0"/>
                  </a:rPr>
                  <a:t>S</a:t>
                </a:r>
                <a:r>
                  <a:rPr lang="en-IN" sz="2800" b="1" baseline="-25000" dirty="0">
                    <a:solidFill>
                      <a:srgbClr val="FF0000"/>
                    </a:solidFill>
                    <a:latin typeface="Book Antiqua" panose="02040602050305030304" pitchFamily="18" charset="0"/>
                  </a:rPr>
                  <a:t>o</a:t>
                </a:r>
                <a:r>
                  <a:rPr lang="en-IN" sz="2800" b="1" dirty="0">
                    <a:solidFill>
                      <a:srgbClr val="FF0000"/>
                    </a:solidFill>
                    <a:latin typeface="Book Antiqua" panose="02040602050305030304" pitchFamily="18" charset="0"/>
                  </a:rPr>
                  <a:t> </a:t>
                </a:r>
              </a:p>
              <a:p>
                <a:endParaRPr lang="en-IN" sz="2800" dirty="0">
                  <a:latin typeface="Book Antiqua" panose="02040602050305030304" pitchFamily="18" charset="0"/>
                </a:endParaRPr>
              </a:p>
              <a:p>
                <a:r>
                  <a:rPr lang="en-IN" sz="2800" dirty="0">
                    <a:latin typeface="Book Antiqua" panose="02040602050305030304" pitchFamily="18" charset="0"/>
                  </a:rPr>
                  <a:t>Solving this equation for effective temperature we obtain:</a:t>
                </a:r>
              </a:p>
              <a:p>
                <a:r>
                  <a:rPr lang="en-IN" sz="2800" dirty="0">
                    <a:latin typeface="Book Antiqua" panose="02040602050305030304" pitchFamily="18" charset="0"/>
                  </a:rPr>
                  <a:t> </a:t>
                </a:r>
                <a:r>
                  <a:rPr lang="en-IN" sz="3200" b="1" dirty="0" err="1">
                    <a:solidFill>
                      <a:srgbClr val="FF0000"/>
                    </a:solidFill>
                    <a:latin typeface="Book Antiqua" panose="02040602050305030304" pitchFamily="18" charset="0"/>
                  </a:rPr>
                  <a:t>T</a:t>
                </a:r>
                <a:r>
                  <a:rPr lang="en-IN" sz="3200" b="1" baseline="-25000" dirty="0" err="1">
                    <a:solidFill>
                      <a:srgbClr val="FF0000"/>
                    </a:solidFill>
                    <a:latin typeface="Book Antiqua" panose="02040602050305030304" pitchFamily="18" charset="0"/>
                  </a:rPr>
                  <a:t>e</a:t>
                </a:r>
                <a:r>
                  <a:rPr lang="en-IN" sz="3200" b="1" dirty="0">
                    <a:solidFill>
                      <a:srgbClr val="FF0000"/>
                    </a:solidFill>
                    <a:latin typeface="Book Antiqua" panose="02040602050305030304" pitchFamily="18" charset="0"/>
                  </a:rPr>
                  <a:t> = </a:t>
                </a:r>
                <a14:m>
                  <m:oMath xmlns:m="http://schemas.openxmlformats.org/officeDocument/2006/math">
                    <m:sSup>
                      <m:sSupPr>
                        <m:ctrlPr>
                          <a:rPr lang="en-IN" sz="3200" b="1" i="1" dirty="0">
                            <a:solidFill>
                              <a:srgbClr val="FF0000"/>
                            </a:solidFill>
                            <a:latin typeface="Cambria Math" panose="02040503050406030204" pitchFamily="18" charset="0"/>
                          </a:rPr>
                        </m:ctrlPr>
                      </m:sSupPr>
                      <m:e>
                        <m:d>
                          <m:dPr>
                            <m:begChr m:val="["/>
                            <m:endChr m:val="]"/>
                            <m:ctrlPr>
                              <a:rPr lang="en-IN" sz="3200" b="1" i="1" dirty="0">
                                <a:solidFill>
                                  <a:srgbClr val="FF0000"/>
                                </a:solidFill>
                                <a:latin typeface="Cambria Math" panose="02040503050406030204" pitchFamily="18" charset="0"/>
                              </a:rPr>
                            </m:ctrlPr>
                          </m:dPr>
                          <m:e>
                            <m:f>
                              <m:fPr>
                                <m:ctrlPr>
                                  <a:rPr lang="en-IN" sz="3200" b="1" i="1">
                                    <a:solidFill>
                                      <a:srgbClr val="FF0000"/>
                                    </a:solidFill>
                                    <a:latin typeface="Cambria Math" panose="02040503050406030204" pitchFamily="18" charset="0"/>
                                  </a:rPr>
                                </m:ctrlPr>
                              </m:fPr>
                              <m:num>
                                <m:d>
                                  <m:dPr>
                                    <m:ctrlPr>
                                      <a:rPr lang="en-IN" sz="3200" b="1" i="1">
                                        <a:solidFill>
                                          <a:srgbClr val="FF0000"/>
                                        </a:solidFill>
                                        <a:latin typeface="Cambria Math" panose="02040503050406030204" pitchFamily="18" charset="0"/>
                                      </a:rPr>
                                    </m:ctrlPr>
                                  </m:dPr>
                                  <m:e>
                                    <m:r>
                                      <a:rPr lang="en-IN" sz="3200" b="1" i="1">
                                        <a:solidFill>
                                          <a:srgbClr val="FF0000"/>
                                        </a:solidFill>
                                        <a:latin typeface="Cambria Math" panose="02040503050406030204" pitchFamily="18" charset="0"/>
                                      </a:rPr>
                                      <m:t>𝟏</m:t>
                                    </m:r>
                                    <m:r>
                                      <a:rPr lang="en-IN" sz="3200" b="1" i="1">
                                        <a:solidFill>
                                          <a:srgbClr val="FF0000"/>
                                        </a:solidFill>
                                        <a:latin typeface="Cambria Math" panose="02040503050406030204" pitchFamily="18" charset="0"/>
                                      </a:rPr>
                                      <m:t>−</m:t>
                                    </m:r>
                                    <m:r>
                                      <m:rPr>
                                        <m:sty m:val="p"/>
                                      </m:rPr>
                                      <a:rPr lang="el-GR" sz="3200" b="1" i="1">
                                        <a:solidFill>
                                          <a:srgbClr val="FF0000"/>
                                        </a:solidFill>
                                        <a:latin typeface="Cambria Math" panose="02040503050406030204" pitchFamily="18" charset="0"/>
                                      </a:rPr>
                                      <m:t>α</m:t>
                                    </m:r>
                                  </m:e>
                                </m:d>
                                <m:sSub>
                                  <m:sSubPr>
                                    <m:ctrlPr>
                                      <a:rPr lang="en-IN" sz="3200" b="1" i="1">
                                        <a:solidFill>
                                          <a:srgbClr val="FF0000"/>
                                        </a:solidFill>
                                        <a:latin typeface="Cambria Math" panose="02040503050406030204" pitchFamily="18" charset="0"/>
                                      </a:rPr>
                                    </m:ctrlPr>
                                  </m:sSubPr>
                                  <m:e>
                                    <m:r>
                                      <a:rPr lang="en-IN" sz="3200" b="1" i="1">
                                        <a:solidFill>
                                          <a:srgbClr val="FF0000"/>
                                        </a:solidFill>
                                        <a:latin typeface="Cambria Math" panose="02040503050406030204" pitchFamily="18" charset="0"/>
                                      </a:rPr>
                                      <m:t>𝑺</m:t>
                                    </m:r>
                                  </m:e>
                                  <m:sub>
                                    <m:r>
                                      <a:rPr lang="en-IN" sz="3200" b="1" i="1">
                                        <a:solidFill>
                                          <a:srgbClr val="FF0000"/>
                                        </a:solidFill>
                                        <a:latin typeface="Cambria Math" panose="02040503050406030204" pitchFamily="18" charset="0"/>
                                      </a:rPr>
                                      <m:t>𝟎</m:t>
                                    </m:r>
                                  </m:sub>
                                </m:sSub>
                              </m:num>
                              <m:den>
                                <m:r>
                                  <a:rPr lang="en-IN" sz="3200" b="1" i="1">
                                    <a:solidFill>
                                      <a:srgbClr val="FF0000"/>
                                    </a:solidFill>
                                    <a:latin typeface="Cambria Math" panose="02040503050406030204" pitchFamily="18" charset="0"/>
                                  </a:rPr>
                                  <m:t>𝟒</m:t>
                                </m:r>
                                <m:r>
                                  <a:rPr lang="en-IN" sz="3200" b="1" i="1">
                                    <a:solidFill>
                                      <a:srgbClr val="FF0000"/>
                                    </a:solidFill>
                                    <a:latin typeface="Cambria Math" panose="02040503050406030204" pitchFamily="18" charset="0"/>
                                    <a:ea typeface="Cambria Math" panose="02040503050406030204" pitchFamily="18" charset="0"/>
                                  </a:rPr>
                                  <m:t>𝝈</m:t>
                                </m:r>
                              </m:den>
                            </m:f>
                          </m:e>
                        </m:d>
                      </m:e>
                      <m:sup>
                        <m:r>
                          <a:rPr lang="en-IN" sz="3200" b="1" i="1" dirty="0">
                            <a:solidFill>
                              <a:srgbClr val="FF0000"/>
                            </a:solidFill>
                            <a:latin typeface="Cambria Math" panose="02040503050406030204" pitchFamily="18" charset="0"/>
                          </a:rPr>
                          <m:t>𝟏</m:t>
                        </m:r>
                        <m:r>
                          <a:rPr lang="en-IN" sz="3200" b="1" i="1" dirty="0">
                            <a:solidFill>
                              <a:srgbClr val="FF0000"/>
                            </a:solidFill>
                            <a:latin typeface="Cambria Math" panose="02040503050406030204" pitchFamily="18" charset="0"/>
                          </a:rPr>
                          <m:t>/</m:t>
                        </m:r>
                        <m:r>
                          <a:rPr lang="en-IN" sz="3200" b="1" i="1" dirty="0">
                            <a:solidFill>
                              <a:srgbClr val="FF0000"/>
                            </a:solidFill>
                            <a:latin typeface="Cambria Math" panose="02040503050406030204" pitchFamily="18" charset="0"/>
                          </a:rPr>
                          <m:t>𝟒</m:t>
                        </m:r>
                      </m:sup>
                    </m:sSup>
                  </m:oMath>
                </a14:m>
                <a:endParaRPr lang="en-IN" sz="3200" dirty="0">
                  <a:latin typeface="Book Antiqua" panose="02040602050305030304" pitchFamily="18" charset="0"/>
                </a:endParaRPr>
              </a:p>
              <a:p>
                <a:endParaRPr lang="en-IN" dirty="0"/>
              </a:p>
              <a:p>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185981" y="2651693"/>
                <a:ext cx="4538419" cy="4523931"/>
              </a:xfrm>
              <a:prstGeom prst="rect">
                <a:avLst/>
              </a:prstGeom>
              <a:blipFill rotWithShape="0">
                <a:blip r:embed="rId3"/>
                <a:stretch>
                  <a:fillRect l="-2823" t="-1482"/>
                </a:stretch>
              </a:blipFill>
            </p:spPr>
            <p:txBody>
              <a:bodyPr/>
              <a:lstStyle/>
              <a:p>
                <a:r>
                  <a:rPr lang="en-IN">
                    <a:noFill/>
                  </a:rPr>
                  <a:t> </a:t>
                </a:r>
              </a:p>
            </p:txBody>
          </p:sp>
        </mc:Fallback>
      </mc:AlternateContent>
      <p:graphicFrame>
        <p:nvGraphicFramePr>
          <p:cNvPr id="6" name="Object 5"/>
          <p:cNvGraphicFramePr>
            <a:graphicFrameLocks noChangeAspect="1"/>
          </p:cNvGraphicFramePr>
          <p:nvPr>
            <p:extLst>
              <p:ext uri="{D42A27DB-BD31-4B8C-83A1-F6EECF244321}">
                <p14:modId xmlns:p14="http://schemas.microsoft.com/office/powerpoint/2010/main" val="3507838840"/>
              </p:ext>
            </p:extLst>
          </p:nvPr>
        </p:nvGraphicFramePr>
        <p:xfrm>
          <a:off x="4724401" y="2338950"/>
          <a:ext cx="4190999" cy="3742436"/>
        </p:xfrm>
        <a:graphic>
          <a:graphicData uri="http://schemas.openxmlformats.org/presentationml/2006/ole">
            <mc:AlternateContent xmlns:mc="http://schemas.openxmlformats.org/markup-compatibility/2006">
              <mc:Choice xmlns:v="urn:schemas-microsoft-com:vml" Requires="v">
                <p:oleObj spid="_x0000_s5121" name="CS ChemDraw Drawing" r:id="rId4" imgW="2506535" imgH="2238451" progId="ChemDraw.Document.6.0">
                  <p:embed/>
                </p:oleObj>
              </mc:Choice>
              <mc:Fallback>
                <p:oleObj name="CS ChemDraw Drawing" r:id="rId4" imgW="2506535" imgH="2238451" progId="ChemDraw.Document.6.0">
                  <p:embed/>
                  <p:pic>
                    <p:nvPicPr>
                      <p:cNvPr id="6" name="Object 5"/>
                      <p:cNvPicPr/>
                      <p:nvPr/>
                    </p:nvPicPr>
                    <p:blipFill>
                      <a:blip r:embed="rId5"/>
                      <a:stretch>
                        <a:fillRect/>
                      </a:stretch>
                    </p:blipFill>
                    <p:spPr>
                      <a:xfrm>
                        <a:off x="4724401" y="2338950"/>
                        <a:ext cx="4190999" cy="3742436"/>
                      </a:xfrm>
                      <a:prstGeom prst="rect">
                        <a:avLst/>
                      </a:prstGeom>
                    </p:spPr>
                  </p:pic>
                </p:oleObj>
              </mc:Fallback>
            </mc:AlternateContent>
          </a:graphicData>
        </a:graphic>
      </p:graphicFrame>
      <p:sp>
        <p:nvSpPr>
          <p:cNvPr id="3" name="TextBox 2"/>
          <p:cNvSpPr txBox="1"/>
          <p:nvPr/>
        </p:nvSpPr>
        <p:spPr>
          <a:xfrm>
            <a:off x="304800" y="0"/>
            <a:ext cx="1828800" cy="430887"/>
          </a:xfrm>
          <a:prstGeom prst="rect">
            <a:avLst/>
          </a:prstGeom>
          <a:noFill/>
        </p:spPr>
        <p:txBody>
          <a:bodyPr wrap="square" rtlCol="0">
            <a:spAutoFit/>
          </a:bodyPr>
          <a:lstStyle/>
          <a:p>
            <a:r>
              <a:rPr lang="en-IN" sz="2200" dirty="0">
                <a:solidFill>
                  <a:srgbClr val="FF0000"/>
                </a:solidFill>
                <a:latin typeface="Aharoni" panose="02010803020104030203" pitchFamily="2" charset="-79"/>
                <a:cs typeface="Aharoni" panose="02010803020104030203" pitchFamily="2" charset="-79"/>
              </a:rPr>
              <a:t>Cont</a:t>
            </a:r>
            <a:r>
              <a:rPr lang="en-IN" dirty="0"/>
              <a:t>.</a:t>
            </a:r>
          </a:p>
        </p:txBody>
      </p:sp>
    </p:spTree>
    <p:extLst>
      <p:ext uri="{BB962C8B-B14F-4D97-AF65-F5344CB8AC3E}">
        <p14:creationId xmlns:p14="http://schemas.microsoft.com/office/powerpoint/2010/main" val="125045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additive="base">
                                        <p:cTn id="18"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additive="base">
                                        <p:cTn id="2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 calcmode="lin" valueType="num">
                                      <p:cBhvr additive="base">
                                        <p:cTn id="2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 calcmode="lin" valueType="num">
                                      <p:cBhvr additive="base">
                                        <p:cTn id="34"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3" end="3"/>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 calcmode="lin" valueType="num">
                                      <p:cBhvr additive="base">
                                        <p:cTn id="3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90" y="685800"/>
            <a:ext cx="8610600" cy="5509200"/>
          </a:xfrm>
          <a:prstGeom prst="rect">
            <a:avLst/>
          </a:prstGeom>
          <a:noFill/>
        </p:spPr>
        <p:txBody>
          <a:bodyPr wrap="square" rtlCol="0">
            <a:spAutoFit/>
          </a:bodyPr>
          <a:lstStyle/>
          <a:p>
            <a:pPr marL="342900" indent="-342900" algn="just">
              <a:buFont typeface="Arial" panose="020B0604020202020204" pitchFamily="34" charset="0"/>
              <a:buChar char="•"/>
            </a:pPr>
            <a:r>
              <a:rPr lang="en-IN" sz="2200" dirty="0">
                <a:latin typeface="Book Antiqua" panose="02040602050305030304" pitchFamily="18" charset="0"/>
              </a:rPr>
              <a:t>Subscript ‘</a:t>
            </a:r>
            <a:r>
              <a:rPr lang="en-IN" sz="2200" b="1" dirty="0">
                <a:latin typeface="Book Antiqua" panose="02040602050305030304" pitchFamily="18" charset="0"/>
              </a:rPr>
              <a:t>e’</a:t>
            </a:r>
            <a:r>
              <a:rPr lang="en-IN" sz="2200" dirty="0">
                <a:latin typeface="Book Antiqua" panose="02040602050305030304" pitchFamily="18" charset="0"/>
              </a:rPr>
              <a:t> to the temperature is used to emphasize that this would be the temperature at the surface of the planet if it had no atmosphere. It is referred to as the </a:t>
            </a:r>
            <a:r>
              <a:rPr lang="en-IN" sz="2200" b="1" dirty="0">
                <a:latin typeface="Book Antiqua" panose="02040602050305030304" pitchFamily="18" charset="0"/>
              </a:rPr>
              <a:t>effective temperature</a:t>
            </a:r>
            <a:r>
              <a:rPr lang="en-IN" sz="2200" dirty="0">
                <a:latin typeface="Book Antiqua" panose="02040602050305030304" pitchFamily="18" charset="0"/>
              </a:rPr>
              <a:t> of the planet. According to this calculation, the effective temperature of Earth is about 255 K (or -18 °C)</a:t>
            </a:r>
          </a:p>
          <a:p>
            <a:pPr algn="just"/>
            <a:endParaRPr lang="en-IN" sz="2200" dirty="0">
              <a:latin typeface="Book Antiqua" panose="02040602050305030304" pitchFamily="18" charset="0"/>
            </a:endParaRPr>
          </a:p>
          <a:p>
            <a:pPr marL="342900" indent="-342900" algn="just">
              <a:buFont typeface="Arial" panose="020B0604020202020204" pitchFamily="34" charset="0"/>
              <a:buChar char="•"/>
            </a:pPr>
            <a:r>
              <a:rPr lang="en-IN" sz="2200" dirty="0">
                <a:solidFill>
                  <a:srgbClr val="0070C0"/>
                </a:solidFill>
                <a:latin typeface="Book Antiqua" panose="02040602050305030304" pitchFamily="18" charset="0"/>
              </a:rPr>
              <a:t>With this temperature the Earth radiation will be </a:t>
            </a:r>
            <a:r>
              <a:rPr lang="en-IN" sz="2200" dirty="0" err="1">
                <a:solidFill>
                  <a:srgbClr val="0070C0"/>
                </a:solidFill>
                <a:latin typeface="Book Antiqua" panose="02040602050305030304" pitchFamily="18" charset="0"/>
              </a:rPr>
              <a:t>centered</a:t>
            </a:r>
            <a:r>
              <a:rPr lang="en-IN" sz="2200" dirty="0">
                <a:solidFill>
                  <a:srgbClr val="0070C0"/>
                </a:solidFill>
                <a:latin typeface="Book Antiqua" panose="02040602050305030304" pitchFamily="18" charset="0"/>
              </a:rPr>
              <a:t> on a wavelength of about 11 </a:t>
            </a:r>
            <a:r>
              <a:rPr lang="en-IN" sz="2200" dirty="0" err="1">
                <a:solidFill>
                  <a:srgbClr val="0070C0"/>
                </a:solidFill>
                <a:latin typeface="Book Antiqua" panose="02040602050305030304" pitchFamily="18" charset="0"/>
              </a:rPr>
              <a:t>μm</a:t>
            </a:r>
            <a:r>
              <a:rPr lang="en-IN" sz="2200" dirty="0">
                <a:solidFill>
                  <a:srgbClr val="0070C0"/>
                </a:solidFill>
                <a:latin typeface="Book Antiqua" panose="02040602050305030304" pitchFamily="18" charset="0"/>
              </a:rPr>
              <a:t>, well within the range of infrared (IR) radiation</a:t>
            </a:r>
          </a:p>
          <a:p>
            <a:pPr algn="just"/>
            <a:endParaRPr lang="en-IN" sz="2200" dirty="0">
              <a:solidFill>
                <a:srgbClr val="0070C0"/>
              </a:solidFill>
              <a:latin typeface="Book Antiqua" panose="02040602050305030304" pitchFamily="18" charset="0"/>
            </a:endParaRPr>
          </a:p>
          <a:p>
            <a:pPr marL="342900" indent="-342900" algn="just">
              <a:buFont typeface="Arial" panose="020B0604020202020204" pitchFamily="34" charset="0"/>
              <a:buChar char="•"/>
            </a:pPr>
            <a:r>
              <a:rPr lang="en-IN" sz="2200" dirty="0">
                <a:latin typeface="Book Antiqua" panose="02040602050305030304" pitchFamily="18" charset="0"/>
              </a:rPr>
              <a:t>The effective temperature of Earth is much higher than what we calculated. Averaged over all seasons and the entire Earth, </a:t>
            </a:r>
            <a:r>
              <a:rPr lang="en-IN" sz="2200" b="1" dirty="0">
                <a:latin typeface="Book Antiqua" panose="02040602050305030304" pitchFamily="18" charset="0"/>
              </a:rPr>
              <a:t>the surface temperature of our planet is about 288 K (or 15°C)</a:t>
            </a:r>
            <a:r>
              <a:rPr lang="en-IN" sz="2200" dirty="0">
                <a:latin typeface="Book Antiqua" panose="02040602050305030304" pitchFamily="18" charset="0"/>
              </a:rPr>
              <a:t> </a:t>
            </a:r>
          </a:p>
          <a:p>
            <a:pPr algn="just"/>
            <a:endParaRPr lang="en-IN" sz="2200" dirty="0">
              <a:latin typeface="Book Antiqua" panose="02040602050305030304" pitchFamily="18" charset="0"/>
            </a:endParaRPr>
          </a:p>
          <a:p>
            <a:pPr algn="just"/>
            <a:r>
              <a:rPr lang="en-IN" sz="2200" dirty="0">
                <a:solidFill>
                  <a:srgbClr val="FF0000"/>
                </a:solidFill>
                <a:latin typeface="Book Antiqua" panose="02040602050305030304" pitchFamily="18" charset="0"/>
              </a:rPr>
              <a:t>This difference is in the effect of the heat absorbing components of our atmosphere. This effect is known as the </a:t>
            </a:r>
            <a:r>
              <a:rPr lang="en-IN" sz="2200" dirty="0">
                <a:solidFill>
                  <a:srgbClr val="FF0000"/>
                </a:solidFill>
                <a:latin typeface="Aharoni" panose="02010803020104030203" pitchFamily="2" charset="-79"/>
                <a:cs typeface="Aharoni" panose="02010803020104030203" pitchFamily="2" charset="-79"/>
              </a:rPr>
              <a:t>greenhouse effect</a:t>
            </a:r>
          </a:p>
        </p:txBody>
      </p:sp>
      <p:sp>
        <p:nvSpPr>
          <p:cNvPr id="3" name="TextBox 2"/>
          <p:cNvSpPr txBox="1"/>
          <p:nvPr/>
        </p:nvSpPr>
        <p:spPr>
          <a:xfrm>
            <a:off x="169190" y="0"/>
            <a:ext cx="1828800" cy="461665"/>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Cont.</a:t>
            </a:r>
          </a:p>
        </p:txBody>
      </p:sp>
    </p:spTree>
    <p:extLst>
      <p:ext uri="{BB962C8B-B14F-4D97-AF65-F5344CB8AC3E}">
        <p14:creationId xmlns:p14="http://schemas.microsoft.com/office/powerpoint/2010/main" val="358427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additive="base">
                                        <p:cTn id="12"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1000"/>
                                        <p:tgtEl>
                                          <p:spTgt spid="2">
                                            <p:txEl>
                                              <p:pRg st="4" end="4"/>
                                            </p:txEl>
                                          </p:spTgt>
                                        </p:tgtEl>
                                      </p:cBhvr>
                                    </p:animEffect>
                                    <p:anim calcmode="lin" valueType="num">
                                      <p:cBhvr>
                                        <p:cTn id="1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09600"/>
            <a:ext cx="8610600" cy="6001643"/>
          </a:xfrm>
          <a:prstGeom prst="rect">
            <a:avLst/>
          </a:prstGeom>
          <a:noFill/>
        </p:spPr>
        <p:txBody>
          <a:bodyPr wrap="square" rtlCol="0">
            <a:spAutoFit/>
          </a:bodyPr>
          <a:lstStyle/>
          <a:p>
            <a:pPr marL="342900" indent="-342900" algn="just">
              <a:buFont typeface="Arial" panose="020B0604020202020204" pitchFamily="34" charset="0"/>
              <a:buChar char="•"/>
            </a:pPr>
            <a:r>
              <a:rPr lang="en-IN" sz="2400" b="1" dirty="0">
                <a:latin typeface="Book Antiqua" panose="02040602050305030304" pitchFamily="18" charset="0"/>
              </a:rPr>
              <a:t>Environmental Impact Assessment</a:t>
            </a:r>
            <a:r>
              <a:rPr lang="en-IN" sz="2400" dirty="0">
                <a:latin typeface="Book Antiqua" panose="02040602050305030304" pitchFamily="18" charset="0"/>
              </a:rPr>
              <a:t> (</a:t>
            </a:r>
            <a:r>
              <a:rPr lang="en-IN" sz="2400" b="1" dirty="0">
                <a:latin typeface="Book Antiqua" panose="02040602050305030304" pitchFamily="18" charset="0"/>
              </a:rPr>
              <a:t>EIA</a:t>
            </a:r>
            <a:r>
              <a:rPr lang="en-IN" sz="2400" dirty="0">
                <a:latin typeface="Book Antiqua" panose="02040602050305030304" pitchFamily="18" charset="0"/>
              </a:rPr>
              <a:t>) is the assessment of the </a:t>
            </a:r>
            <a:r>
              <a:rPr lang="en-IN" sz="2400" dirty="0">
                <a:latin typeface="Book Antiqua" panose="02040602050305030304" pitchFamily="18" charset="0"/>
                <a:hlinkClick r:id="rId3" tooltip="Environmental impact"/>
              </a:rPr>
              <a:t>environmental consequences</a:t>
            </a:r>
            <a:r>
              <a:rPr lang="en-IN" sz="2400" dirty="0">
                <a:latin typeface="Book Antiqua" panose="02040602050305030304" pitchFamily="18" charset="0"/>
              </a:rPr>
              <a:t> (positive and negative) of a plan, policy, program, or actual projects prior to the decision to move forward with the proposed action</a:t>
            </a:r>
          </a:p>
          <a:p>
            <a:pPr algn="just"/>
            <a:endParaRPr lang="en-IN" sz="2400" dirty="0">
              <a:latin typeface="Book Antiqua" panose="02040602050305030304" pitchFamily="18" charset="0"/>
            </a:endParaRPr>
          </a:p>
          <a:p>
            <a:pPr marL="342900" indent="-342900" algn="just">
              <a:buFont typeface="Arial" panose="020B0604020202020204" pitchFamily="34" charset="0"/>
              <a:buChar char="•"/>
            </a:pPr>
            <a:r>
              <a:rPr lang="en-IN" sz="2400" dirty="0">
                <a:latin typeface="Book Antiqua" panose="02040602050305030304" pitchFamily="18" charset="0"/>
              </a:rPr>
              <a:t>Environmental assessments may be governed by rules of administrative procedure regarding public participation and documentation of decision making, and may be subject to judicial review</a:t>
            </a:r>
          </a:p>
          <a:p>
            <a:pPr algn="just"/>
            <a:endParaRPr lang="en-IN" sz="2400" dirty="0">
              <a:latin typeface="Book Antiqua" panose="02040602050305030304" pitchFamily="18" charset="0"/>
            </a:endParaRPr>
          </a:p>
          <a:p>
            <a:pPr marL="342900" indent="-342900" algn="just">
              <a:buFont typeface="Arial" panose="020B0604020202020204" pitchFamily="34" charset="0"/>
              <a:buChar char="•"/>
            </a:pPr>
            <a:r>
              <a:rPr lang="en-IN" sz="2400" dirty="0">
                <a:latin typeface="Book Antiqua" panose="02040602050305030304" pitchFamily="18" charset="0"/>
              </a:rPr>
              <a:t>The International Association for Impact Assessment </a:t>
            </a:r>
            <a:r>
              <a:rPr lang="en-IN" sz="2400" dirty="0">
                <a:solidFill>
                  <a:srgbClr val="0070C0"/>
                </a:solidFill>
                <a:latin typeface="Aharoni" panose="02010803020104030203" pitchFamily="2" charset="-79"/>
                <a:cs typeface="Aharoni" panose="02010803020104030203" pitchFamily="2" charset="-79"/>
              </a:rPr>
              <a:t>(IAIA) </a:t>
            </a:r>
            <a:r>
              <a:rPr lang="en-IN" sz="2400" dirty="0">
                <a:latin typeface="Book Antiqua" panose="02040602050305030304" pitchFamily="18" charset="0"/>
              </a:rPr>
              <a:t>defines an environmental impact assessment as </a:t>
            </a:r>
            <a:r>
              <a:rPr lang="en-IN" sz="2400" dirty="0">
                <a:solidFill>
                  <a:srgbClr val="0070C0"/>
                </a:solidFill>
                <a:latin typeface="Aharoni" panose="02010803020104030203" pitchFamily="2" charset="-79"/>
                <a:cs typeface="Aharoni" panose="02010803020104030203" pitchFamily="2" charset="-79"/>
              </a:rPr>
              <a:t>"the process of identifying, predicting, evaluating and mitigating the biophysical, social, and other relevant effects of development proposals prior to major decisions being taken and commitments made"</a:t>
            </a:r>
          </a:p>
        </p:txBody>
      </p:sp>
      <p:sp>
        <p:nvSpPr>
          <p:cNvPr id="3" name="TextBox 2"/>
          <p:cNvSpPr txBox="1"/>
          <p:nvPr/>
        </p:nvSpPr>
        <p:spPr>
          <a:xfrm>
            <a:off x="228600" y="0"/>
            <a:ext cx="1981200" cy="461665"/>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EIA</a:t>
            </a:r>
          </a:p>
        </p:txBody>
      </p:sp>
    </p:spTree>
    <p:extLst>
      <p:ext uri="{BB962C8B-B14F-4D97-AF65-F5344CB8AC3E}">
        <p14:creationId xmlns:p14="http://schemas.microsoft.com/office/powerpoint/2010/main" val="62644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circle(in)">
                                      <p:cBhvr>
                                        <p:cTn id="17" dur="2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990600"/>
            <a:ext cx="8382000" cy="1785104"/>
          </a:xfrm>
          <a:prstGeom prst="rect">
            <a:avLst/>
          </a:prstGeom>
          <a:noFill/>
        </p:spPr>
        <p:txBody>
          <a:bodyPr wrap="square" rtlCol="0">
            <a:spAutoFit/>
          </a:bodyPr>
          <a:lstStyle/>
          <a:p>
            <a:r>
              <a:rPr lang="en-IN" sz="2200" dirty="0">
                <a:solidFill>
                  <a:srgbClr val="FF0000"/>
                </a:solidFill>
                <a:latin typeface="Aharoni" panose="02010803020104030203" pitchFamily="2" charset="-79"/>
                <a:cs typeface="Aharoni" panose="02010803020104030203" pitchFamily="2" charset="-79"/>
              </a:rPr>
              <a:t>Pollutant</a:t>
            </a:r>
          </a:p>
          <a:p>
            <a:pPr algn="just"/>
            <a:r>
              <a:rPr lang="en-IN" sz="2200" dirty="0">
                <a:latin typeface="Book Antiqua" panose="02040602050305030304" pitchFamily="18" charset="0"/>
              </a:rPr>
              <a:t>A substance which is a constituent of environment but when  present in excess imparts detrimental effect on environment is known as pollutant. </a:t>
            </a:r>
          </a:p>
          <a:p>
            <a:pPr algn="just"/>
            <a:r>
              <a:rPr lang="en-IN" sz="2200" dirty="0">
                <a:solidFill>
                  <a:srgbClr val="C00000"/>
                </a:solidFill>
                <a:latin typeface="Book Antiqua" panose="02040602050305030304" pitchFamily="18" charset="0"/>
              </a:rPr>
              <a:t>e.g. lead, mercury, carbon monoxide etc.</a:t>
            </a:r>
          </a:p>
        </p:txBody>
      </p:sp>
      <p:sp>
        <p:nvSpPr>
          <p:cNvPr id="4" name="TextBox 3"/>
          <p:cNvSpPr txBox="1"/>
          <p:nvPr/>
        </p:nvSpPr>
        <p:spPr>
          <a:xfrm>
            <a:off x="152400" y="2895600"/>
            <a:ext cx="8382000" cy="3816429"/>
          </a:xfrm>
          <a:prstGeom prst="rect">
            <a:avLst/>
          </a:prstGeom>
          <a:noFill/>
        </p:spPr>
        <p:txBody>
          <a:bodyPr wrap="square" rtlCol="0">
            <a:spAutoFit/>
          </a:bodyPr>
          <a:lstStyle/>
          <a:p>
            <a:pPr algn="just"/>
            <a:r>
              <a:rPr lang="en-IN" sz="2200" dirty="0">
                <a:solidFill>
                  <a:srgbClr val="FF0000"/>
                </a:solidFill>
                <a:latin typeface="Aharoni" panose="02010803020104030203" pitchFamily="2" charset="-79"/>
                <a:cs typeface="Aharoni" panose="02010803020104030203" pitchFamily="2" charset="-79"/>
              </a:rPr>
              <a:t>Contaminant</a:t>
            </a:r>
          </a:p>
          <a:p>
            <a:pPr algn="just"/>
            <a:r>
              <a:rPr lang="en-IN" sz="2200" dirty="0">
                <a:latin typeface="Book Antiqua" panose="02040602050305030304" pitchFamily="18" charset="0"/>
              </a:rPr>
              <a:t>A substance which is not a constituent of environment but introduced by only anthropogenic activity disturbing its composition is known as contaminant. When a contaminant exerts detrimental effect on environment it can be described as also pollutant.</a:t>
            </a:r>
          </a:p>
          <a:p>
            <a:pPr algn="just"/>
            <a:r>
              <a:rPr lang="en-IN" sz="2200" dirty="0">
                <a:solidFill>
                  <a:srgbClr val="C00000"/>
                </a:solidFill>
                <a:latin typeface="Book Antiqua" panose="02040602050305030304" pitchFamily="18" charset="0"/>
              </a:rPr>
              <a:t>e.g. MIC (methyl </a:t>
            </a:r>
            <a:r>
              <a:rPr lang="en-IN" sz="2200" dirty="0" err="1">
                <a:solidFill>
                  <a:srgbClr val="C00000"/>
                </a:solidFill>
                <a:latin typeface="Book Antiqua" panose="02040602050305030304" pitchFamily="18" charset="0"/>
              </a:rPr>
              <a:t>isocyanate</a:t>
            </a:r>
            <a:r>
              <a:rPr lang="en-IN" sz="2200" dirty="0">
                <a:solidFill>
                  <a:srgbClr val="C00000"/>
                </a:solidFill>
                <a:latin typeface="Book Antiqua" panose="02040602050305030304" pitchFamily="18" charset="0"/>
              </a:rPr>
              <a:t>) released into atmosphere in Bhopal gas tragedy In Dec. 3</a:t>
            </a:r>
            <a:r>
              <a:rPr lang="en-IN" sz="2200" baseline="30000" dirty="0">
                <a:solidFill>
                  <a:srgbClr val="C00000"/>
                </a:solidFill>
                <a:latin typeface="Book Antiqua" panose="02040602050305030304" pitchFamily="18" charset="0"/>
              </a:rPr>
              <a:t>rd</a:t>
            </a:r>
            <a:r>
              <a:rPr lang="en-IN" sz="2200" dirty="0">
                <a:solidFill>
                  <a:srgbClr val="C00000"/>
                </a:solidFill>
                <a:latin typeface="Book Antiqua" panose="02040602050305030304" pitchFamily="18" charset="0"/>
              </a:rPr>
              <a:t> 1984 (10,000 people died, 1,000 became blind and more than 1 lakh people continue to suffer from various disorders)</a:t>
            </a:r>
          </a:p>
          <a:p>
            <a:pPr algn="just"/>
            <a:r>
              <a:rPr lang="en-IN" sz="2200" dirty="0">
                <a:solidFill>
                  <a:srgbClr val="C00000"/>
                </a:solidFill>
                <a:latin typeface="Book Antiqua" panose="02040602050305030304" pitchFamily="18" charset="0"/>
              </a:rPr>
              <a:t>CFCs (CFC-11, CFC-12 )</a:t>
            </a:r>
          </a:p>
        </p:txBody>
      </p:sp>
      <p:sp>
        <p:nvSpPr>
          <p:cNvPr id="7" name="TextBox 6"/>
          <p:cNvSpPr txBox="1"/>
          <p:nvPr/>
        </p:nvSpPr>
        <p:spPr>
          <a:xfrm>
            <a:off x="3352800" y="609600"/>
            <a:ext cx="4191000" cy="461665"/>
          </a:xfrm>
          <a:prstGeom prst="rect">
            <a:avLst/>
          </a:prstGeom>
          <a:noFill/>
        </p:spPr>
        <p:txBody>
          <a:bodyPr wrap="square" rtlCol="0">
            <a:spAutoFit/>
          </a:bodyPr>
          <a:lstStyle/>
          <a:p>
            <a:r>
              <a:rPr lang="en-IN" sz="2400" dirty="0">
                <a:solidFill>
                  <a:srgbClr val="0070C0"/>
                </a:solidFill>
                <a:latin typeface="Aharoni" panose="02010803020104030203" pitchFamily="2" charset="-79"/>
                <a:cs typeface="Aharoni" panose="02010803020104030203" pitchFamily="2" charset="-79"/>
              </a:rPr>
              <a:t>Terminologies</a:t>
            </a:r>
          </a:p>
        </p:txBody>
      </p:sp>
      <p:sp>
        <p:nvSpPr>
          <p:cNvPr id="3" name="TextBox 2">
            <a:extLst>
              <a:ext uri="{FF2B5EF4-FFF2-40B4-BE49-F238E27FC236}">
                <a16:creationId xmlns:a16="http://schemas.microsoft.com/office/drawing/2014/main" id="{BD0DBE9B-C918-4D80-B45D-B2694F85B75C}"/>
              </a:ext>
            </a:extLst>
          </p:cNvPr>
          <p:cNvSpPr txBox="1"/>
          <p:nvPr/>
        </p:nvSpPr>
        <p:spPr>
          <a:xfrm>
            <a:off x="0" y="0"/>
            <a:ext cx="9067800" cy="83840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500" b="1" kern="1200" cap="none" spc="0" dirty="0">
                <a:solidFill>
                  <a:schemeClr val="tx1"/>
                </a:solidFill>
                <a:effectLst>
                  <a:outerShdw blurRad="38100" dist="38100" dir="2700000" algn="tl">
                    <a:srgbClr val="000000">
                      <a:alpha val="43137"/>
                    </a:srgbClr>
                  </a:outerShdw>
                </a:effectLst>
                <a:latin typeface="+mj-lt"/>
                <a:ea typeface="+mj-ea"/>
                <a:cs typeface="+mj-cs"/>
              </a:rPr>
              <a:t>Introduction, Overview on Environment</a:t>
            </a:r>
            <a:endParaRPr lang="en-US" sz="3500" b="1" kern="1200" dirty="0">
              <a:solidFill>
                <a:schemeClr val="tx1"/>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247875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1000"/>
                                        <p:tgtEl>
                                          <p:spTgt spid="4">
                                            <p:txEl>
                                              <p:pRg st="1" end="1"/>
                                            </p:txEl>
                                          </p:spTgt>
                                        </p:tgtEl>
                                      </p:cBhvr>
                                    </p:animEffect>
                                    <p:anim calcmode="lin" valueType="num">
                                      <p:cBhvr>
                                        <p:cTn id="2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circle(in)">
                                      <p:cBhvr>
                                        <p:cTn id="33" dur="2000"/>
                                        <p:tgtEl>
                                          <p:spTgt spid="4">
                                            <p:txEl>
                                              <p:pRg st="2" end="2"/>
                                            </p:txEl>
                                          </p:spTgt>
                                        </p:tgtEl>
                                      </p:cBhvr>
                                    </p:animEffect>
                                  </p:childTnLst>
                                </p:cTn>
                              </p:par>
                              <p:par>
                                <p:cTn id="34" presetID="6" presetClass="entr" presetSubtype="16" fill="hold"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circle(in)">
                                      <p:cBhvr>
                                        <p:cTn id="36"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533400"/>
            <a:ext cx="8305800" cy="5447645"/>
          </a:xfrm>
          <a:prstGeom prst="rect">
            <a:avLst/>
          </a:prstGeom>
          <a:noFill/>
        </p:spPr>
        <p:txBody>
          <a:bodyPr wrap="square" rtlCol="0">
            <a:spAutoFit/>
          </a:bodyPr>
          <a:lstStyle/>
          <a:p>
            <a:pPr algn="just"/>
            <a:r>
              <a:rPr lang="en-IN" sz="2400" b="1" dirty="0">
                <a:latin typeface="Book Antiqua" panose="02040602050305030304" pitchFamily="18" charset="0"/>
              </a:rPr>
              <a:t>Environmental Clearance from central government is required for 32 categories of development projects – under industrial sectors: </a:t>
            </a:r>
          </a:p>
          <a:p>
            <a:pPr algn="just"/>
            <a:endParaRPr lang="en-IN" sz="2400" b="1" dirty="0">
              <a:latin typeface="Book Antiqua" panose="02040602050305030304" pitchFamily="18" charset="0"/>
            </a:endParaRPr>
          </a:p>
          <a:p>
            <a:pPr marL="342900" indent="-342900" algn="just">
              <a:lnSpc>
                <a:spcPct val="150000"/>
              </a:lnSpc>
              <a:buFont typeface="Arial" panose="020B0604020202020204" pitchFamily="34" charset="0"/>
              <a:buChar char="•"/>
            </a:pPr>
            <a:r>
              <a:rPr lang="en-IN" sz="2400" b="1" dirty="0">
                <a:solidFill>
                  <a:srgbClr val="0070C0"/>
                </a:solidFill>
                <a:latin typeface="Book Antiqua" panose="02040602050305030304" pitchFamily="18" charset="0"/>
              </a:rPr>
              <a:t>Mining </a:t>
            </a:r>
          </a:p>
          <a:p>
            <a:pPr marL="342900" indent="-342900" algn="just">
              <a:lnSpc>
                <a:spcPct val="150000"/>
              </a:lnSpc>
              <a:buFont typeface="Arial" panose="020B0604020202020204" pitchFamily="34" charset="0"/>
              <a:buChar char="•"/>
            </a:pPr>
            <a:r>
              <a:rPr lang="en-IN" sz="2400" b="1" dirty="0">
                <a:solidFill>
                  <a:srgbClr val="0070C0"/>
                </a:solidFill>
                <a:latin typeface="Book Antiqua" panose="02040602050305030304" pitchFamily="18" charset="0"/>
              </a:rPr>
              <a:t>Thermal power plants </a:t>
            </a:r>
          </a:p>
          <a:p>
            <a:pPr marL="342900" indent="-342900" algn="just">
              <a:lnSpc>
                <a:spcPct val="150000"/>
              </a:lnSpc>
              <a:buFont typeface="Arial" panose="020B0604020202020204" pitchFamily="34" charset="0"/>
              <a:buChar char="•"/>
            </a:pPr>
            <a:r>
              <a:rPr lang="en-IN" sz="2400" b="1" dirty="0">
                <a:solidFill>
                  <a:srgbClr val="0070C0"/>
                </a:solidFill>
                <a:latin typeface="Book Antiqua" panose="02040602050305030304" pitchFamily="18" charset="0"/>
              </a:rPr>
              <a:t>River valley </a:t>
            </a:r>
          </a:p>
          <a:p>
            <a:pPr marL="342900" indent="-342900" algn="just">
              <a:lnSpc>
                <a:spcPct val="150000"/>
              </a:lnSpc>
              <a:buFont typeface="Arial" panose="020B0604020202020204" pitchFamily="34" charset="0"/>
              <a:buChar char="•"/>
            </a:pPr>
            <a:r>
              <a:rPr lang="en-IN" sz="2400" b="1" dirty="0">
                <a:solidFill>
                  <a:srgbClr val="0070C0"/>
                </a:solidFill>
                <a:latin typeface="Book Antiqua" panose="02040602050305030304" pitchFamily="18" charset="0"/>
              </a:rPr>
              <a:t>Infrastructure (road, highways, ports, harbours, and airports) </a:t>
            </a:r>
          </a:p>
          <a:p>
            <a:pPr marL="342900" indent="-342900" algn="just">
              <a:lnSpc>
                <a:spcPct val="150000"/>
              </a:lnSpc>
              <a:buFont typeface="Arial" panose="020B0604020202020204" pitchFamily="34" charset="0"/>
              <a:buChar char="•"/>
            </a:pPr>
            <a:r>
              <a:rPr lang="en-IN" sz="2400" b="1" dirty="0">
                <a:solidFill>
                  <a:srgbClr val="0070C0"/>
                </a:solidFill>
                <a:latin typeface="Book Antiqua" panose="02040602050305030304" pitchFamily="18" charset="0"/>
              </a:rPr>
              <a:t>Industries including very small electroplating in foundry units </a:t>
            </a:r>
          </a:p>
        </p:txBody>
      </p:sp>
    </p:spTree>
    <p:extLst>
      <p:ext uri="{BB962C8B-B14F-4D97-AF65-F5344CB8AC3E}">
        <p14:creationId xmlns:p14="http://schemas.microsoft.com/office/powerpoint/2010/main" val="1978842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533400"/>
            <a:ext cx="8763000" cy="4708981"/>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EIA benefits:</a:t>
            </a:r>
          </a:p>
          <a:p>
            <a:endParaRPr lang="en-IN" sz="2400" dirty="0">
              <a:latin typeface="Book Antiqua" panose="02040602050305030304" pitchFamily="18" charset="0"/>
            </a:endParaRPr>
          </a:p>
          <a:p>
            <a:pPr algn="just">
              <a:lnSpc>
                <a:spcPct val="150000"/>
              </a:lnSpc>
            </a:pPr>
            <a:r>
              <a:rPr lang="en-IN" sz="2400" dirty="0">
                <a:latin typeface="Book Antiqua" panose="02040602050305030304" pitchFamily="18" charset="0"/>
              </a:rPr>
              <a:t>•</a:t>
            </a:r>
            <a:r>
              <a:rPr lang="en-IN" sz="2400" b="1" dirty="0">
                <a:latin typeface="Book Antiqua" panose="02040602050305030304" pitchFamily="18" charset="0"/>
              </a:rPr>
              <a:t>Protection of Environment </a:t>
            </a:r>
          </a:p>
          <a:p>
            <a:pPr algn="just">
              <a:lnSpc>
                <a:spcPct val="150000"/>
              </a:lnSpc>
            </a:pPr>
            <a:r>
              <a:rPr lang="en-IN" sz="2400" b="1" dirty="0">
                <a:latin typeface="Book Antiqua" panose="02040602050305030304" pitchFamily="18" charset="0"/>
              </a:rPr>
              <a:t>•</a:t>
            </a:r>
            <a:r>
              <a:rPr lang="en-IN" sz="2400" b="1" dirty="0">
                <a:solidFill>
                  <a:srgbClr val="0070C0"/>
                </a:solidFill>
                <a:latin typeface="Book Antiqua" panose="02040602050305030304" pitchFamily="18" charset="0"/>
              </a:rPr>
              <a:t>Optimum utilization of resources </a:t>
            </a:r>
          </a:p>
          <a:p>
            <a:pPr algn="just">
              <a:lnSpc>
                <a:spcPct val="150000"/>
              </a:lnSpc>
            </a:pPr>
            <a:r>
              <a:rPr lang="en-IN" sz="2400" b="1" dirty="0">
                <a:latin typeface="Book Antiqua" panose="02040602050305030304" pitchFamily="18" charset="0"/>
              </a:rPr>
              <a:t>•Saves overall time and cost of the project </a:t>
            </a:r>
          </a:p>
          <a:p>
            <a:pPr algn="just">
              <a:lnSpc>
                <a:spcPct val="150000"/>
              </a:lnSpc>
            </a:pPr>
            <a:r>
              <a:rPr lang="en-IN" sz="2400" b="1" dirty="0">
                <a:latin typeface="Book Antiqua" panose="02040602050305030304" pitchFamily="18" charset="0"/>
              </a:rPr>
              <a:t>•</a:t>
            </a:r>
            <a:r>
              <a:rPr lang="en-IN" sz="2400" b="1" dirty="0">
                <a:solidFill>
                  <a:srgbClr val="0070C0"/>
                </a:solidFill>
                <a:latin typeface="Book Antiqua" panose="02040602050305030304" pitchFamily="18" charset="0"/>
              </a:rPr>
              <a:t>Promotes community participation</a:t>
            </a:r>
            <a:r>
              <a:rPr lang="en-IN" sz="2400" b="1" dirty="0">
                <a:latin typeface="Book Antiqua" panose="02040602050305030304" pitchFamily="18" charset="0"/>
              </a:rPr>
              <a:t> </a:t>
            </a:r>
          </a:p>
          <a:p>
            <a:pPr algn="just">
              <a:lnSpc>
                <a:spcPct val="150000"/>
              </a:lnSpc>
            </a:pPr>
            <a:r>
              <a:rPr lang="en-IN" sz="2400" b="1" dirty="0">
                <a:latin typeface="Book Antiqua" panose="02040602050305030304" pitchFamily="18" charset="0"/>
              </a:rPr>
              <a:t>•Helps decision/policy makers to take appropriate decision</a:t>
            </a:r>
          </a:p>
          <a:p>
            <a:pPr marL="173038" indent="-173038" algn="just">
              <a:lnSpc>
                <a:spcPct val="150000"/>
              </a:lnSpc>
            </a:pPr>
            <a:r>
              <a:rPr lang="en-IN" sz="2400" b="1" dirty="0">
                <a:latin typeface="Book Antiqua" panose="02040602050305030304" pitchFamily="18" charset="0"/>
              </a:rPr>
              <a:t>•</a:t>
            </a:r>
            <a:r>
              <a:rPr lang="en-IN" sz="2400" b="1" dirty="0">
                <a:solidFill>
                  <a:srgbClr val="0070C0"/>
                </a:solidFill>
                <a:latin typeface="Book Antiqua" panose="02040602050305030304" pitchFamily="18" charset="0"/>
              </a:rPr>
              <a:t>Lays base for environmentally sound projects. History &amp; Evolution of EIA </a:t>
            </a:r>
          </a:p>
        </p:txBody>
      </p:sp>
    </p:spTree>
    <p:extLst>
      <p:ext uri="{BB962C8B-B14F-4D97-AF65-F5344CB8AC3E}">
        <p14:creationId xmlns:p14="http://schemas.microsoft.com/office/powerpoint/2010/main" val="221174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189045895"/>
              </p:ext>
            </p:extLst>
          </p:nvPr>
        </p:nvGraphicFramePr>
        <p:xfrm>
          <a:off x="1465263" y="220663"/>
          <a:ext cx="1949450" cy="1411287"/>
        </p:xfrm>
        <a:graphic>
          <a:graphicData uri="http://schemas.openxmlformats.org/presentationml/2006/ole">
            <mc:AlternateContent xmlns:mc="http://schemas.openxmlformats.org/markup-compatibility/2006">
              <mc:Choice xmlns:v="urn:schemas-microsoft-com:vml" Requires="v">
                <p:oleObj spid="_x0000_s6145" name="CS ChemDraw Drawing" r:id="rId4" imgW="1396810" imgH="1009928" progId="ChemDraw.Document.6.0">
                  <p:embed/>
                </p:oleObj>
              </mc:Choice>
              <mc:Fallback>
                <p:oleObj name="CS ChemDraw Drawing" r:id="rId4" imgW="1396810" imgH="1009928" progId="ChemDraw.Document.6.0">
                  <p:embed/>
                  <p:pic>
                    <p:nvPicPr>
                      <p:cNvPr id="5" name="Object 4"/>
                      <p:cNvPicPr/>
                      <p:nvPr/>
                    </p:nvPicPr>
                    <p:blipFill>
                      <a:blip r:embed="rId5"/>
                      <a:stretch>
                        <a:fillRect/>
                      </a:stretch>
                    </p:blipFill>
                    <p:spPr>
                      <a:xfrm>
                        <a:off x="1465263" y="220663"/>
                        <a:ext cx="1949450" cy="141128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61207315"/>
              </p:ext>
            </p:extLst>
          </p:nvPr>
        </p:nvGraphicFramePr>
        <p:xfrm>
          <a:off x="838200" y="1482102"/>
          <a:ext cx="3519357" cy="1676400"/>
        </p:xfrm>
        <a:graphic>
          <a:graphicData uri="http://schemas.openxmlformats.org/presentationml/2006/ole">
            <mc:AlternateContent xmlns:mc="http://schemas.openxmlformats.org/markup-compatibility/2006">
              <mc:Choice xmlns:v="urn:schemas-microsoft-com:vml" Requires="v">
                <p:oleObj spid="_x0000_s6146" name="CS ChemDraw Drawing" r:id="rId6" imgW="2582503" imgH="1230675" progId="ChemDraw.Document.6.0">
                  <p:embed/>
                </p:oleObj>
              </mc:Choice>
              <mc:Fallback>
                <p:oleObj name="CS ChemDraw Drawing" r:id="rId6" imgW="2582503" imgH="1230675" progId="ChemDraw.Document.6.0">
                  <p:embed/>
                  <p:pic>
                    <p:nvPicPr>
                      <p:cNvPr id="6" name="Object 5"/>
                      <p:cNvPicPr/>
                      <p:nvPr/>
                    </p:nvPicPr>
                    <p:blipFill>
                      <a:blip r:embed="rId7"/>
                      <a:stretch>
                        <a:fillRect/>
                      </a:stretch>
                    </p:blipFill>
                    <p:spPr>
                      <a:xfrm>
                        <a:off x="838200" y="1482102"/>
                        <a:ext cx="3519357" cy="1676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572294536"/>
              </p:ext>
            </p:extLst>
          </p:nvPr>
        </p:nvGraphicFramePr>
        <p:xfrm>
          <a:off x="609600" y="3065290"/>
          <a:ext cx="5715000" cy="1966057"/>
        </p:xfrm>
        <a:graphic>
          <a:graphicData uri="http://schemas.openxmlformats.org/presentationml/2006/ole">
            <mc:AlternateContent xmlns:mc="http://schemas.openxmlformats.org/markup-compatibility/2006">
              <mc:Choice xmlns:v="urn:schemas-microsoft-com:vml" Requires="v">
                <p:oleObj spid="_x0000_s6147" name="CS ChemDraw Drawing" r:id="rId8" imgW="3715313" imgH="1278008" progId="ChemDraw.Document.6.0">
                  <p:embed/>
                </p:oleObj>
              </mc:Choice>
              <mc:Fallback>
                <p:oleObj name="CS ChemDraw Drawing" r:id="rId8" imgW="3715313" imgH="1278008" progId="ChemDraw.Document.6.0">
                  <p:embed/>
                  <p:pic>
                    <p:nvPicPr>
                      <p:cNvPr id="7" name="Object 6"/>
                      <p:cNvPicPr/>
                      <p:nvPr/>
                    </p:nvPicPr>
                    <p:blipFill>
                      <a:blip r:embed="rId9"/>
                      <a:stretch>
                        <a:fillRect/>
                      </a:stretch>
                    </p:blipFill>
                    <p:spPr>
                      <a:xfrm>
                        <a:off x="609600" y="3065290"/>
                        <a:ext cx="5715000" cy="196605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32256260"/>
              </p:ext>
            </p:extLst>
          </p:nvPr>
        </p:nvGraphicFramePr>
        <p:xfrm>
          <a:off x="304800" y="4965027"/>
          <a:ext cx="6172200" cy="1884008"/>
        </p:xfrm>
        <a:graphic>
          <a:graphicData uri="http://schemas.openxmlformats.org/presentationml/2006/ole">
            <mc:AlternateContent xmlns:mc="http://schemas.openxmlformats.org/markup-compatibility/2006">
              <mc:Choice xmlns:v="urn:schemas-microsoft-com:vml" Requires="v">
                <p:oleObj spid="_x0000_s6148" name="CS ChemDraw Drawing" r:id="rId10" imgW="4483390" imgH="1367942" progId="ChemDraw.Document.6.0">
                  <p:embed/>
                </p:oleObj>
              </mc:Choice>
              <mc:Fallback>
                <p:oleObj name="CS ChemDraw Drawing" r:id="rId10" imgW="4483390" imgH="1367942" progId="ChemDraw.Document.6.0">
                  <p:embed/>
                  <p:pic>
                    <p:nvPicPr>
                      <p:cNvPr id="9" name="Object 8"/>
                      <p:cNvPicPr/>
                      <p:nvPr/>
                    </p:nvPicPr>
                    <p:blipFill>
                      <a:blip r:embed="rId11"/>
                      <a:stretch>
                        <a:fillRect/>
                      </a:stretch>
                    </p:blipFill>
                    <p:spPr>
                      <a:xfrm>
                        <a:off x="304800" y="4965027"/>
                        <a:ext cx="6172200" cy="1884008"/>
                      </a:xfrm>
                      <a:prstGeom prst="rect">
                        <a:avLst/>
                      </a:prstGeom>
                    </p:spPr>
                  </p:pic>
                </p:oleObj>
              </mc:Fallback>
            </mc:AlternateContent>
          </a:graphicData>
        </a:graphic>
      </p:graphicFrame>
      <p:sp>
        <p:nvSpPr>
          <p:cNvPr id="10" name="TextBox 9"/>
          <p:cNvSpPr txBox="1"/>
          <p:nvPr/>
        </p:nvSpPr>
        <p:spPr>
          <a:xfrm>
            <a:off x="0" y="-91551"/>
            <a:ext cx="1905000" cy="461665"/>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Steps in EIA</a:t>
            </a:r>
          </a:p>
        </p:txBody>
      </p:sp>
      <p:graphicFrame>
        <p:nvGraphicFramePr>
          <p:cNvPr id="12" name="Object 11"/>
          <p:cNvGraphicFramePr>
            <a:graphicFrameLocks noChangeAspect="1"/>
          </p:cNvGraphicFramePr>
          <p:nvPr>
            <p:extLst>
              <p:ext uri="{D42A27DB-BD31-4B8C-83A1-F6EECF244321}">
                <p14:modId xmlns:p14="http://schemas.microsoft.com/office/powerpoint/2010/main" val="3916962505"/>
              </p:ext>
            </p:extLst>
          </p:nvPr>
        </p:nvGraphicFramePr>
        <p:xfrm>
          <a:off x="6248400" y="5536904"/>
          <a:ext cx="2891456" cy="806574"/>
        </p:xfrm>
        <a:graphic>
          <a:graphicData uri="http://schemas.openxmlformats.org/presentationml/2006/ole">
            <mc:AlternateContent xmlns:mc="http://schemas.openxmlformats.org/markup-compatibility/2006">
              <mc:Choice xmlns:v="urn:schemas-microsoft-com:vml" Requires="v">
                <p:oleObj spid="_x0000_s6149" name="CS ChemDraw Drawing" r:id="rId12" imgW="2480933" imgH="691502" progId="ChemDraw.Document.6.0">
                  <p:embed/>
                </p:oleObj>
              </mc:Choice>
              <mc:Fallback>
                <p:oleObj name="CS ChemDraw Drawing" r:id="rId12" imgW="2480933" imgH="691502" progId="ChemDraw.Document.6.0">
                  <p:embed/>
                  <p:pic>
                    <p:nvPicPr>
                      <p:cNvPr id="12" name="Object 11"/>
                      <p:cNvPicPr/>
                      <p:nvPr/>
                    </p:nvPicPr>
                    <p:blipFill>
                      <a:blip r:embed="rId13"/>
                      <a:stretch>
                        <a:fillRect/>
                      </a:stretch>
                    </p:blipFill>
                    <p:spPr>
                      <a:xfrm>
                        <a:off x="6248400" y="5536904"/>
                        <a:ext cx="2891456" cy="806574"/>
                      </a:xfrm>
                      <a:prstGeom prst="rect">
                        <a:avLst/>
                      </a:prstGeom>
                    </p:spPr>
                  </p:pic>
                </p:oleObj>
              </mc:Fallback>
            </mc:AlternateContent>
          </a:graphicData>
        </a:graphic>
      </p:graphicFrame>
    </p:spTree>
    <p:extLst>
      <p:ext uri="{BB962C8B-B14F-4D97-AF65-F5344CB8AC3E}">
        <p14:creationId xmlns:p14="http://schemas.microsoft.com/office/powerpoint/2010/main" val="189909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ircle(in)">
                                      <p:cBhvr>
                                        <p:cTn id="3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260" y="304800"/>
            <a:ext cx="8852140" cy="2000548"/>
          </a:xfrm>
          <a:prstGeom prst="rect">
            <a:avLst/>
          </a:prstGeom>
          <a:noFill/>
        </p:spPr>
        <p:txBody>
          <a:bodyPr wrap="square" rtlCol="0">
            <a:spAutoFit/>
          </a:bodyPr>
          <a:lstStyle/>
          <a:p>
            <a:pPr algn="just"/>
            <a:r>
              <a:rPr lang="en-IN" sz="2400" dirty="0">
                <a:solidFill>
                  <a:srgbClr val="FF0000"/>
                </a:solidFill>
                <a:latin typeface="Aharoni" panose="02010803020104030203" pitchFamily="2" charset="-79"/>
                <a:cs typeface="Aharoni" panose="02010803020104030203" pitchFamily="2" charset="-79"/>
              </a:rPr>
              <a:t>Screening</a:t>
            </a:r>
            <a:r>
              <a:rPr lang="en-IN" sz="2000" dirty="0">
                <a:latin typeface="Book Antiqua" panose="02040602050305030304" pitchFamily="18" charset="0"/>
              </a:rPr>
              <a:t> is the First stage of EIA, which determines whether the proposed project requires an EIA and if requires, then the level of assessment required. Its criteria are based upon: </a:t>
            </a:r>
          </a:p>
          <a:p>
            <a:pPr algn="just"/>
            <a:r>
              <a:rPr lang="en-IN" sz="2000" dirty="0">
                <a:latin typeface="Book Antiqua" panose="02040602050305030304" pitchFamily="18" charset="0"/>
              </a:rPr>
              <a:t>• </a:t>
            </a:r>
            <a:r>
              <a:rPr lang="en-IN" sz="2000" dirty="0">
                <a:solidFill>
                  <a:srgbClr val="0070C0"/>
                </a:solidFill>
                <a:latin typeface="Aharoni" panose="02010803020104030203" pitchFamily="2" charset="-79"/>
                <a:cs typeface="Aharoni" panose="02010803020104030203" pitchFamily="2" charset="-79"/>
              </a:rPr>
              <a:t>Scales of investment </a:t>
            </a:r>
          </a:p>
          <a:p>
            <a:pPr algn="just"/>
            <a:r>
              <a:rPr lang="en-IN" sz="2000" dirty="0">
                <a:solidFill>
                  <a:srgbClr val="0070C0"/>
                </a:solidFill>
                <a:latin typeface="Aharoni" panose="02010803020104030203" pitchFamily="2" charset="-79"/>
                <a:cs typeface="Aharoni" panose="02010803020104030203" pitchFamily="2" charset="-79"/>
              </a:rPr>
              <a:t>• Type of development </a:t>
            </a:r>
          </a:p>
          <a:p>
            <a:pPr algn="just"/>
            <a:r>
              <a:rPr lang="en-IN" sz="2000" dirty="0">
                <a:solidFill>
                  <a:srgbClr val="0070C0"/>
                </a:solidFill>
                <a:latin typeface="Aharoni" panose="02010803020104030203" pitchFamily="2" charset="-79"/>
                <a:cs typeface="Aharoni" panose="02010803020104030203" pitchFamily="2" charset="-79"/>
              </a:rPr>
              <a:t>• Location of development </a:t>
            </a:r>
          </a:p>
        </p:txBody>
      </p:sp>
      <p:sp>
        <p:nvSpPr>
          <p:cNvPr id="3" name="TextBox 2"/>
          <p:cNvSpPr txBox="1"/>
          <p:nvPr/>
        </p:nvSpPr>
        <p:spPr>
          <a:xfrm>
            <a:off x="63260" y="2561003"/>
            <a:ext cx="2756140" cy="3693319"/>
          </a:xfrm>
          <a:prstGeom prst="rect">
            <a:avLst/>
          </a:prstGeom>
          <a:noFill/>
        </p:spPr>
        <p:txBody>
          <a:bodyPr wrap="square" rtlCol="0">
            <a:spAutoFit/>
          </a:bodyPr>
          <a:lstStyle/>
          <a:p>
            <a:pPr algn="just"/>
            <a:r>
              <a:rPr lang="en-IN" b="1" dirty="0">
                <a:solidFill>
                  <a:srgbClr val="FF0000"/>
                </a:solidFill>
                <a:latin typeface="Aharoni" panose="02010803020104030203" pitchFamily="2" charset="-79"/>
                <a:cs typeface="Aharoni" panose="02010803020104030203" pitchFamily="2" charset="-79"/>
              </a:rPr>
              <a:t>Project Category ‘A’ </a:t>
            </a:r>
            <a:r>
              <a:rPr lang="en-IN" b="1" dirty="0">
                <a:latin typeface="Book Antiqua" panose="02040602050305030304" pitchFamily="18" charset="0"/>
              </a:rPr>
              <a:t>: Projects in this category typically require an EIA. The project type, scale and location determine this designation. The potentially significant environmental issues for these projects may lead to </a:t>
            </a:r>
            <a:r>
              <a:rPr lang="en-IN" b="1" dirty="0">
                <a:solidFill>
                  <a:srgbClr val="7030A0"/>
                </a:solidFill>
                <a:latin typeface="Aharoni" panose="02010803020104030203" pitchFamily="2" charset="-79"/>
                <a:cs typeface="Aharoni" panose="02010803020104030203" pitchFamily="2" charset="-79"/>
              </a:rPr>
              <a:t>changes in land- use, as well as changes to social, physical, and biological environment. </a:t>
            </a:r>
          </a:p>
        </p:txBody>
      </p:sp>
      <p:sp>
        <p:nvSpPr>
          <p:cNvPr id="5" name="TextBox 4"/>
          <p:cNvSpPr txBox="1"/>
          <p:nvPr/>
        </p:nvSpPr>
        <p:spPr>
          <a:xfrm>
            <a:off x="3073160" y="2561003"/>
            <a:ext cx="2870440" cy="4247317"/>
          </a:xfrm>
          <a:prstGeom prst="rect">
            <a:avLst/>
          </a:prstGeom>
          <a:noFill/>
        </p:spPr>
        <p:txBody>
          <a:bodyPr wrap="square" rtlCol="0">
            <a:spAutoFit/>
          </a:bodyPr>
          <a:lstStyle/>
          <a:p>
            <a:pPr algn="just"/>
            <a:r>
              <a:rPr lang="en-IN" b="1" dirty="0">
                <a:solidFill>
                  <a:srgbClr val="FF0000"/>
                </a:solidFill>
                <a:latin typeface="Aharoni" panose="02010803020104030203" pitchFamily="2" charset="-79"/>
                <a:cs typeface="Aharoni" panose="02010803020104030203" pitchFamily="2" charset="-79"/>
              </a:rPr>
              <a:t>Category ‘B’</a:t>
            </a:r>
            <a:r>
              <a:rPr lang="en-IN" b="1" dirty="0"/>
              <a:t> : </a:t>
            </a:r>
            <a:r>
              <a:rPr lang="en-IN" b="1" dirty="0">
                <a:solidFill>
                  <a:srgbClr val="7030A0"/>
                </a:solidFill>
                <a:latin typeface="Aharoni" panose="02010803020104030203" pitchFamily="2" charset="-79"/>
                <a:cs typeface="Aharoni" panose="02010803020104030203" pitchFamily="2" charset="-79"/>
              </a:rPr>
              <a:t>Only difference between projects in this category and those in Category ‘A’ is the scale.</a:t>
            </a:r>
            <a:r>
              <a:rPr lang="en-IN" b="1" dirty="0">
                <a:latin typeface="Aharoni" panose="02010803020104030203" pitchFamily="2" charset="-79"/>
                <a:cs typeface="Aharoni" panose="02010803020104030203" pitchFamily="2" charset="-79"/>
              </a:rPr>
              <a:t> </a:t>
            </a:r>
            <a:r>
              <a:rPr lang="en-IN" b="1" dirty="0"/>
              <a:t>Larger Power plants fall under category ‘A’, Medium Sized Power Plants projects are in category ‘B’. These projects are not located in environmentally sensitive area. Mitigation measures for these projects are more easily prescribed. </a:t>
            </a:r>
          </a:p>
          <a:p>
            <a:pPr algn="just"/>
            <a:endParaRPr lang="en-IN" b="1" dirty="0"/>
          </a:p>
        </p:txBody>
      </p:sp>
      <p:sp>
        <p:nvSpPr>
          <p:cNvPr id="6" name="TextBox 5"/>
          <p:cNvSpPr txBox="1"/>
          <p:nvPr/>
        </p:nvSpPr>
        <p:spPr>
          <a:xfrm>
            <a:off x="6185140" y="2561003"/>
            <a:ext cx="2730260" cy="2585323"/>
          </a:xfrm>
          <a:prstGeom prst="rect">
            <a:avLst/>
          </a:prstGeom>
          <a:noFill/>
        </p:spPr>
        <p:txBody>
          <a:bodyPr wrap="square" rtlCol="0">
            <a:spAutoFit/>
          </a:bodyPr>
          <a:lstStyle/>
          <a:p>
            <a:pPr algn="just"/>
            <a:r>
              <a:rPr lang="en-IN" b="1" dirty="0">
                <a:solidFill>
                  <a:srgbClr val="FF0000"/>
                </a:solidFill>
                <a:latin typeface="Aharoni" panose="02010803020104030203" pitchFamily="2" charset="-79"/>
                <a:cs typeface="Aharoni" panose="02010803020104030203" pitchFamily="2" charset="-79"/>
              </a:rPr>
              <a:t>Category ‘C’</a:t>
            </a:r>
            <a:r>
              <a:rPr lang="en-IN" b="1" dirty="0"/>
              <a:t>: This category is for projects that typically do not require an EIA. </a:t>
            </a:r>
            <a:r>
              <a:rPr lang="en-IN" b="1" dirty="0">
                <a:solidFill>
                  <a:srgbClr val="7030A0"/>
                </a:solidFill>
                <a:latin typeface="Aharoni" panose="02010803020104030203" pitchFamily="2" charset="-79"/>
                <a:cs typeface="Aharoni" panose="02010803020104030203" pitchFamily="2" charset="-79"/>
              </a:rPr>
              <a:t>These projects are unlikely to have adverse environ- mental impacts. </a:t>
            </a:r>
            <a:r>
              <a:rPr lang="en-IN" b="1" dirty="0"/>
              <a:t> </a:t>
            </a:r>
            <a:endParaRPr lang="en-IN" b="1" dirty="0">
              <a:latin typeface="Book Antiqua" panose="02040602050305030304" pitchFamily="18" charset="0"/>
            </a:endParaRPr>
          </a:p>
          <a:p>
            <a:endParaRPr lang="en-IN" b="1" dirty="0"/>
          </a:p>
          <a:p>
            <a:endParaRPr lang="en-IN" b="1" dirty="0"/>
          </a:p>
        </p:txBody>
      </p:sp>
    </p:spTree>
    <p:extLst>
      <p:ext uri="{BB962C8B-B14F-4D97-AF65-F5344CB8AC3E}">
        <p14:creationId xmlns:p14="http://schemas.microsoft.com/office/powerpoint/2010/main" val="388560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circle(in)">
                                      <p:cBhvr>
                                        <p:cTn id="7" dur="2000"/>
                                        <p:tgtEl>
                                          <p:spTgt spid="2">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circle(in)">
                                      <p:cBhvr>
                                        <p:cTn id="10" dur="2000"/>
                                        <p:tgtEl>
                                          <p:spTgt spid="2">
                                            <p:txEl>
                                              <p:pRg st="2" end="2"/>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circle(in)">
                                      <p:cBhvr>
                                        <p:cTn id="13" dur="20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ircle(in)">
                                      <p:cBhvr>
                                        <p:cTn id="23" dur="2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ircle(in)">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304800"/>
            <a:ext cx="8382000" cy="5601533"/>
          </a:xfrm>
          <a:prstGeom prst="rect">
            <a:avLst/>
          </a:prstGeom>
          <a:noFill/>
        </p:spPr>
        <p:txBody>
          <a:bodyPr wrap="square" rtlCol="0">
            <a:spAutoFit/>
          </a:bodyPr>
          <a:lstStyle/>
          <a:p>
            <a:r>
              <a:rPr lang="en-IN" sz="2400" b="1" dirty="0">
                <a:solidFill>
                  <a:srgbClr val="FF0000"/>
                </a:solidFill>
                <a:latin typeface="Aharoni" panose="02010803020104030203" pitchFamily="2" charset="-79"/>
                <a:cs typeface="Aharoni" panose="02010803020104030203" pitchFamily="2" charset="-79"/>
              </a:rPr>
              <a:t>Scoping:</a:t>
            </a:r>
            <a:r>
              <a:rPr lang="en-IN" sz="2200" b="1" dirty="0">
                <a:latin typeface="Book Antiqua" panose="02040602050305030304" pitchFamily="18" charset="0"/>
              </a:rPr>
              <a:t> </a:t>
            </a:r>
          </a:p>
          <a:p>
            <a:endParaRPr lang="en-IN" sz="2200" b="1" dirty="0">
              <a:latin typeface="Book Antiqua" panose="02040602050305030304" pitchFamily="18" charset="0"/>
            </a:endParaRPr>
          </a:p>
          <a:p>
            <a:pPr marL="342900" indent="-342900" algn="just">
              <a:buFont typeface="Arial" panose="020B0604020202020204" pitchFamily="34" charset="0"/>
              <a:buChar char="•"/>
            </a:pPr>
            <a:r>
              <a:rPr lang="en-IN" sz="2400" b="1" dirty="0">
                <a:latin typeface="Book Antiqua" panose="02040602050305030304" pitchFamily="18" charset="0"/>
              </a:rPr>
              <a:t>This stage identifies key issues and impact that should be further investigated</a:t>
            </a:r>
          </a:p>
          <a:p>
            <a:pPr algn="just"/>
            <a:endParaRPr lang="en-IN" sz="2400" b="1" dirty="0">
              <a:latin typeface="Book Antiqua" panose="02040602050305030304" pitchFamily="18" charset="0"/>
            </a:endParaRPr>
          </a:p>
          <a:p>
            <a:pPr marL="342900" indent="-342900" algn="just">
              <a:buFont typeface="Arial" panose="020B0604020202020204" pitchFamily="34" charset="0"/>
              <a:buChar char="•"/>
            </a:pPr>
            <a:r>
              <a:rPr lang="en-IN" sz="2400" b="1" dirty="0">
                <a:solidFill>
                  <a:srgbClr val="0070C0"/>
                </a:solidFill>
                <a:latin typeface="Book Antiqua" panose="02040602050305030304" pitchFamily="18" charset="0"/>
              </a:rPr>
              <a:t>This stage also defines the boundary and the time limit of the study</a:t>
            </a:r>
          </a:p>
          <a:p>
            <a:pPr algn="just"/>
            <a:endParaRPr lang="en-IN" sz="2400" b="1" dirty="0">
              <a:solidFill>
                <a:srgbClr val="0070C0"/>
              </a:solidFill>
              <a:latin typeface="Book Antiqua" panose="02040602050305030304" pitchFamily="18" charset="0"/>
            </a:endParaRPr>
          </a:p>
          <a:p>
            <a:pPr marL="342900" indent="-342900" algn="just">
              <a:buFont typeface="Arial" panose="020B0604020202020204" pitchFamily="34" charset="0"/>
              <a:buChar char="•"/>
            </a:pPr>
            <a:r>
              <a:rPr lang="en-IN" sz="2400" b="1" dirty="0">
                <a:latin typeface="Book Antiqua" panose="02040602050305030304" pitchFamily="18" charset="0"/>
              </a:rPr>
              <a:t>Quantifiable and non quantifiable impact (aesthetic or recreational value) are to be assessed</a:t>
            </a:r>
          </a:p>
          <a:p>
            <a:pPr algn="just"/>
            <a:endParaRPr lang="en-IN" sz="2400" b="1" dirty="0">
              <a:latin typeface="Book Antiqua" panose="02040602050305030304" pitchFamily="18" charset="0"/>
            </a:endParaRPr>
          </a:p>
          <a:p>
            <a:pPr marL="342900" indent="-342900" algn="just">
              <a:buFont typeface="Arial" panose="020B0604020202020204" pitchFamily="34" charset="0"/>
              <a:buChar char="•"/>
            </a:pPr>
            <a:r>
              <a:rPr lang="en-IN" sz="2400" b="1" dirty="0">
                <a:solidFill>
                  <a:srgbClr val="0070C0"/>
                </a:solidFill>
                <a:latin typeface="Book Antiqua" panose="02040602050305030304" pitchFamily="18" charset="0"/>
              </a:rPr>
              <a:t>Baseline status of these should be monitored and then the likely changes in these on account of the construction and operation of the proposed project should be predicted</a:t>
            </a:r>
          </a:p>
        </p:txBody>
      </p:sp>
    </p:spTree>
    <p:extLst>
      <p:ext uri="{BB962C8B-B14F-4D97-AF65-F5344CB8AC3E}">
        <p14:creationId xmlns:p14="http://schemas.microsoft.com/office/powerpoint/2010/main" val="3780601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8610600" cy="6186309"/>
          </a:xfrm>
          <a:prstGeom prst="rect">
            <a:avLst/>
          </a:prstGeom>
          <a:noFill/>
        </p:spPr>
        <p:txBody>
          <a:bodyPr wrap="square" rtlCol="0">
            <a:spAutoFit/>
          </a:bodyPr>
          <a:lstStyle/>
          <a:p>
            <a:pPr algn="just"/>
            <a:r>
              <a:rPr lang="en-IN" sz="2200" b="1" dirty="0">
                <a:solidFill>
                  <a:srgbClr val="FF0000"/>
                </a:solidFill>
                <a:latin typeface="Aharoni" panose="02010803020104030203" pitchFamily="2" charset="-79"/>
                <a:cs typeface="Aharoni" panose="02010803020104030203" pitchFamily="2" charset="-79"/>
              </a:rPr>
              <a:t>AIR</a:t>
            </a:r>
            <a:r>
              <a:rPr lang="en-IN" sz="2200" b="1" dirty="0">
                <a:latin typeface="Book Antiqua" panose="02040602050305030304" pitchFamily="18" charset="0"/>
              </a:rPr>
              <a:t> </a:t>
            </a:r>
          </a:p>
          <a:p>
            <a:pPr marL="342900" indent="-342900" algn="just">
              <a:buFont typeface="Arial" panose="020B0604020202020204" pitchFamily="34" charset="0"/>
              <a:buChar char="•"/>
            </a:pPr>
            <a:r>
              <a:rPr lang="en-IN" sz="2200" b="1" dirty="0">
                <a:latin typeface="Book Antiqua" panose="02040602050305030304" pitchFamily="18" charset="0"/>
              </a:rPr>
              <a:t>Changes in the ambient level and the ground level concentrations due to emissions from point, line and area source</a:t>
            </a:r>
          </a:p>
          <a:p>
            <a:pPr marL="342900" indent="-342900" algn="just">
              <a:buFont typeface="Arial" panose="020B0604020202020204" pitchFamily="34" charset="0"/>
              <a:buChar char="•"/>
            </a:pPr>
            <a:r>
              <a:rPr lang="en-IN" sz="2200" b="1" dirty="0">
                <a:latin typeface="Book Antiqua" panose="02040602050305030304" pitchFamily="18" charset="0"/>
              </a:rPr>
              <a:t>Effects on soils, materials, vegetation and human health. </a:t>
            </a:r>
          </a:p>
          <a:p>
            <a:pPr algn="just"/>
            <a:r>
              <a:rPr lang="en-IN" sz="2200" b="1" dirty="0">
                <a:solidFill>
                  <a:srgbClr val="FF0000"/>
                </a:solidFill>
                <a:latin typeface="Aharoni" panose="02010803020104030203" pitchFamily="2" charset="-79"/>
                <a:cs typeface="Aharoni" panose="02010803020104030203" pitchFamily="2" charset="-79"/>
              </a:rPr>
              <a:t>NOISE</a:t>
            </a:r>
            <a:r>
              <a:rPr lang="en-IN" sz="2200" b="1" dirty="0">
                <a:latin typeface="Book Antiqua" panose="02040602050305030304" pitchFamily="18" charset="0"/>
              </a:rPr>
              <a:t> </a:t>
            </a:r>
          </a:p>
          <a:p>
            <a:pPr marL="342900" indent="-342900" algn="just">
              <a:buFont typeface="Arial" panose="020B0604020202020204" pitchFamily="34" charset="0"/>
              <a:buChar char="•"/>
            </a:pPr>
            <a:r>
              <a:rPr lang="en-IN" sz="2200" b="1" dirty="0">
                <a:latin typeface="Book Antiqua" panose="02040602050305030304" pitchFamily="18" charset="0"/>
              </a:rPr>
              <a:t>Changes in the ambient level due to noise generated from equipment and movement of vehicles</a:t>
            </a:r>
          </a:p>
          <a:p>
            <a:pPr marL="342900" indent="-342900" algn="just">
              <a:buFont typeface="Arial" panose="020B0604020202020204" pitchFamily="34" charset="0"/>
              <a:buChar char="•"/>
            </a:pPr>
            <a:r>
              <a:rPr lang="en-IN" sz="2200" b="1" dirty="0">
                <a:latin typeface="Book Antiqua" panose="02040602050305030304" pitchFamily="18" charset="0"/>
              </a:rPr>
              <a:t>Effects on fauna and human health. </a:t>
            </a:r>
          </a:p>
          <a:p>
            <a:pPr algn="just"/>
            <a:r>
              <a:rPr lang="en-IN" sz="2200" b="1" dirty="0">
                <a:solidFill>
                  <a:srgbClr val="FF0000"/>
                </a:solidFill>
                <a:latin typeface="Aharoni" panose="02010803020104030203" pitchFamily="2" charset="-79"/>
                <a:cs typeface="Aharoni" panose="02010803020104030203" pitchFamily="2" charset="-79"/>
              </a:rPr>
              <a:t>WATER</a:t>
            </a:r>
            <a:r>
              <a:rPr lang="en-IN" sz="2200" b="1" dirty="0">
                <a:latin typeface="Book Antiqua" panose="02040602050305030304" pitchFamily="18" charset="0"/>
              </a:rPr>
              <a:t> </a:t>
            </a:r>
          </a:p>
          <a:p>
            <a:pPr marL="342900" indent="-342900" algn="just">
              <a:buFont typeface="Arial" panose="020B0604020202020204" pitchFamily="34" charset="0"/>
              <a:buChar char="•"/>
            </a:pPr>
            <a:r>
              <a:rPr lang="en-IN" sz="2200" b="1" dirty="0">
                <a:latin typeface="Book Antiqua" panose="02040602050305030304" pitchFamily="18" charset="0"/>
              </a:rPr>
              <a:t>Availability to competing users</a:t>
            </a:r>
          </a:p>
          <a:p>
            <a:pPr marL="342900" indent="-342900" algn="just">
              <a:buFont typeface="Arial" panose="020B0604020202020204" pitchFamily="34" charset="0"/>
              <a:buChar char="•"/>
            </a:pPr>
            <a:r>
              <a:rPr lang="en-IN" sz="2200" b="1" dirty="0">
                <a:latin typeface="Book Antiqua" panose="02040602050305030304" pitchFamily="18" charset="0"/>
              </a:rPr>
              <a:t>Changes in the quality</a:t>
            </a:r>
          </a:p>
          <a:p>
            <a:pPr marL="342900" indent="-342900" algn="just">
              <a:buFont typeface="Arial" panose="020B0604020202020204" pitchFamily="34" charset="0"/>
              <a:buChar char="•"/>
            </a:pPr>
            <a:r>
              <a:rPr lang="en-IN" sz="2200" b="1" dirty="0">
                <a:latin typeface="Book Antiqua" panose="02040602050305030304" pitchFamily="18" charset="0"/>
              </a:rPr>
              <a:t>Sediment transport </a:t>
            </a:r>
          </a:p>
          <a:p>
            <a:pPr marL="342900" indent="-342900" algn="just">
              <a:buFont typeface="Arial" panose="020B0604020202020204" pitchFamily="34" charset="0"/>
              <a:buChar char="•"/>
            </a:pPr>
            <a:r>
              <a:rPr lang="en-IN" sz="2200" b="1" dirty="0">
                <a:latin typeface="Book Antiqua" panose="02040602050305030304" pitchFamily="18" charset="0"/>
              </a:rPr>
              <a:t>Ingress of saline water </a:t>
            </a:r>
          </a:p>
          <a:p>
            <a:pPr algn="just"/>
            <a:r>
              <a:rPr lang="en-IN" sz="2200" b="1" dirty="0">
                <a:solidFill>
                  <a:srgbClr val="FF0000"/>
                </a:solidFill>
                <a:latin typeface="Aharoni" panose="02010803020104030203" pitchFamily="2" charset="-79"/>
                <a:cs typeface="Aharoni" panose="02010803020104030203" pitchFamily="2" charset="-79"/>
              </a:rPr>
              <a:t>LAND</a:t>
            </a:r>
            <a:r>
              <a:rPr lang="en-IN" sz="2200" b="1" dirty="0">
                <a:latin typeface="Book Antiqua" panose="02040602050305030304" pitchFamily="18" charset="0"/>
              </a:rPr>
              <a:t> </a:t>
            </a:r>
          </a:p>
          <a:p>
            <a:pPr marL="342900" indent="-342900" algn="just">
              <a:buFont typeface="Arial" panose="020B0604020202020204" pitchFamily="34" charset="0"/>
              <a:buChar char="•"/>
            </a:pPr>
            <a:r>
              <a:rPr lang="en-IN" sz="2200" b="1" dirty="0">
                <a:latin typeface="Book Antiqua" panose="02040602050305030304" pitchFamily="18" charset="0"/>
              </a:rPr>
              <a:t>Changes in the land-use and drainage pattern </a:t>
            </a:r>
          </a:p>
          <a:p>
            <a:pPr marL="342900" indent="-342900" algn="just">
              <a:buFont typeface="Arial" panose="020B0604020202020204" pitchFamily="34" charset="0"/>
              <a:buChar char="•"/>
            </a:pPr>
            <a:r>
              <a:rPr lang="en-IN" sz="2200" b="1" dirty="0">
                <a:latin typeface="Book Antiqua" panose="02040602050305030304" pitchFamily="18" charset="0"/>
              </a:rPr>
              <a:t>Changes in land quality including effects of waste disposal</a:t>
            </a:r>
          </a:p>
          <a:p>
            <a:pPr marL="342900" indent="-342900" algn="just">
              <a:buFont typeface="Arial" panose="020B0604020202020204" pitchFamily="34" charset="0"/>
              <a:buChar char="•"/>
            </a:pPr>
            <a:r>
              <a:rPr lang="en-IN" sz="2200" b="1" dirty="0">
                <a:latin typeface="Book Antiqua" panose="02040602050305030304" pitchFamily="18" charset="0"/>
              </a:rPr>
              <a:t>Changes in shoreline/riverbank and their stability. </a:t>
            </a:r>
          </a:p>
        </p:txBody>
      </p:sp>
    </p:spTree>
    <p:extLst>
      <p:ext uri="{BB962C8B-B14F-4D97-AF65-F5344CB8AC3E}">
        <p14:creationId xmlns:p14="http://schemas.microsoft.com/office/powerpoint/2010/main" val="3950808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04800"/>
            <a:ext cx="8229600" cy="5262979"/>
          </a:xfrm>
          <a:prstGeom prst="rect">
            <a:avLst/>
          </a:prstGeom>
          <a:noFill/>
        </p:spPr>
        <p:txBody>
          <a:bodyPr wrap="square" rtlCol="0">
            <a:spAutoFit/>
          </a:bodyPr>
          <a:lstStyle/>
          <a:p>
            <a:pPr algn="just"/>
            <a:r>
              <a:rPr lang="en-IN" sz="2400" b="1" dirty="0">
                <a:solidFill>
                  <a:srgbClr val="FF0000"/>
                </a:solidFill>
                <a:latin typeface="Aharoni" panose="02010803020104030203" pitchFamily="2" charset="-79"/>
                <a:cs typeface="Aharoni" panose="02010803020104030203" pitchFamily="2" charset="-79"/>
              </a:rPr>
              <a:t>BIOLOGICAL </a:t>
            </a:r>
          </a:p>
          <a:p>
            <a:pPr marL="342900" indent="-342900" algn="just">
              <a:buFont typeface="Arial" panose="020B0604020202020204" pitchFamily="34" charset="0"/>
              <a:buChar char="•"/>
            </a:pPr>
            <a:r>
              <a:rPr lang="en-IN" sz="2400" b="1" dirty="0">
                <a:latin typeface="Book Antiqua" panose="02040602050305030304" pitchFamily="18" charset="0"/>
              </a:rPr>
              <a:t>Deforestation and shrinkage of animal habitat </a:t>
            </a:r>
          </a:p>
          <a:p>
            <a:pPr marL="342900" indent="-342900" algn="just">
              <a:buFont typeface="Arial" panose="020B0604020202020204" pitchFamily="34" charset="0"/>
              <a:buChar char="•"/>
            </a:pPr>
            <a:r>
              <a:rPr lang="en-IN" sz="2400" b="1" dirty="0">
                <a:latin typeface="Book Antiqua" panose="02040602050305030304" pitchFamily="18" charset="0"/>
              </a:rPr>
              <a:t>Impact on flora and fauna due to contaminants /pollutants</a:t>
            </a:r>
          </a:p>
          <a:p>
            <a:pPr marL="342900" indent="-342900" algn="just">
              <a:buFont typeface="Arial" panose="020B0604020202020204" pitchFamily="34" charset="0"/>
              <a:buChar char="•"/>
            </a:pPr>
            <a:r>
              <a:rPr lang="en-IN" sz="2400" b="1" dirty="0">
                <a:latin typeface="Book Antiqua" panose="02040602050305030304" pitchFamily="18" charset="0"/>
              </a:rPr>
              <a:t>Impact on rare and endangered species, endemic species and migratory path of animals including birds</a:t>
            </a:r>
          </a:p>
          <a:p>
            <a:pPr marL="342900" indent="-342900" algn="just">
              <a:buFont typeface="Arial" panose="020B0604020202020204" pitchFamily="34" charset="0"/>
              <a:buChar char="•"/>
            </a:pPr>
            <a:r>
              <a:rPr lang="en-IN" sz="2400" b="1" dirty="0">
                <a:latin typeface="Book Antiqua" panose="02040602050305030304" pitchFamily="18" charset="0"/>
              </a:rPr>
              <a:t>Impact on breeding and nesting grounds </a:t>
            </a:r>
          </a:p>
          <a:p>
            <a:pPr algn="just"/>
            <a:endParaRPr lang="en-IN" sz="2400" b="1" dirty="0">
              <a:latin typeface="Book Antiqua" panose="02040602050305030304" pitchFamily="18" charset="0"/>
            </a:endParaRPr>
          </a:p>
          <a:p>
            <a:pPr algn="just"/>
            <a:r>
              <a:rPr lang="en-IN" sz="2400" b="1" dirty="0">
                <a:solidFill>
                  <a:srgbClr val="FF0000"/>
                </a:solidFill>
                <a:latin typeface="Aharoni" panose="02010803020104030203" pitchFamily="2" charset="-79"/>
                <a:cs typeface="Aharoni" panose="02010803020104030203" pitchFamily="2" charset="-79"/>
              </a:rPr>
              <a:t>SOCIO-ECONOMIC </a:t>
            </a:r>
          </a:p>
          <a:p>
            <a:pPr marL="342900" indent="-342900" algn="just">
              <a:buFont typeface="Arial" panose="020B0604020202020204" pitchFamily="34" charset="0"/>
              <a:buChar char="•"/>
            </a:pPr>
            <a:r>
              <a:rPr lang="en-IN" sz="2400" b="1" dirty="0">
                <a:latin typeface="Book Antiqua" panose="02040602050305030304" pitchFamily="18" charset="0"/>
              </a:rPr>
              <a:t>Impact on the local community including </a:t>
            </a:r>
            <a:r>
              <a:rPr lang="en-IN" sz="2400" b="1" dirty="0">
                <a:solidFill>
                  <a:srgbClr val="0070C0"/>
                </a:solidFill>
                <a:latin typeface="Book Antiqua" panose="02040602050305030304" pitchFamily="18" charset="0"/>
              </a:rPr>
              <a:t>demographic</a:t>
            </a:r>
            <a:r>
              <a:rPr lang="en-IN" sz="2400" b="1" dirty="0">
                <a:latin typeface="Book Antiqua" panose="02040602050305030304" pitchFamily="18" charset="0"/>
              </a:rPr>
              <a:t> changes </a:t>
            </a:r>
          </a:p>
          <a:p>
            <a:pPr marL="342900" indent="-342900" algn="just">
              <a:buFont typeface="Arial" panose="020B0604020202020204" pitchFamily="34" charset="0"/>
              <a:buChar char="•"/>
            </a:pPr>
            <a:r>
              <a:rPr lang="en-IN" sz="2400" b="1" dirty="0">
                <a:latin typeface="Book Antiqua" panose="02040602050305030304" pitchFamily="18" charset="0"/>
              </a:rPr>
              <a:t>Impact on economic status </a:t>
            </a:r>
          </a:p>
          <a:p>
            <a:pPr marL="342900" indent="-342900" algn="just">
              <a:buFont typeface="Arial" panose="020B0604020202020204" pitchFamily="34" charset="0"/>
              <a:buChar char="•"/>
            </a:pPr>
            <a:r>
              <a:rPr lang="en-IN" sz="2400" b="1" dirty="0">
                <a:latin typeface="Book Antiqua" panose="02040602050305030304" pitchFamily="18" charset="0"/>
              </a:rPr>
              <a:t>Impact on human health </a:t>
            </a:r>
          </a:p>
          <a:p>
            <a:pPr marL="342900" indent="-342900" algn="just">
              <a:buFont typeface="Arial" panose="020B0604020202020204" pitchFamily="34" charset="0"/>
              <a:buChar char="•"/>
            </a:pPr>
            <a:r>
              <a:rPr lang="en-IN" sz="2400" b="1" dirty="0">
                <a:latin typeface="Book Antiqua" panose="02040602050305030304" pitchFamily="18" charset="0"/>
              </a:rPr>
              <a:t>Impact of increased traffic </a:t>
            </a:r>
          </a:p>
        </p:txBody>
      </p:sp>
    </p:spTree>
    <p:extLst>
      <p:ext uri="{BB962C8B-B14F-4D97-AF65-F5344CB8AC3E}">
        <p14:creationId xmlns:p14="http://schemas.microsoft.com/office/powerpoint/2010/main" val="2585746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625431362"/>
              </p:ext>
            </p:extLst>
          </p:nvPr>
        </p:nvGraphicFramePr>
        <p:xfrm>
          <a:off x="1150554" y="163286"/>
          <a:ext cx="5157862" cy="1752600"/>
        </p:xfrm>
        <a:graphic>
          <a:graphicData uri="http://schemas.openxmlformats.org/presentationml/2006/ole">
            <mc:AlternateContent xmlns:mc="http://schemas.openxmlformats.org/markup-compatibility/2006">
              <mc:Choice xmlns:v="urn:schemas-microsoft-com:vml" Requires="v">
                <p:oleObj spid="_x0000_s7169" name="CS ChemDraw Drawing" r:id="rId4" imgW="4425050" imgH="1503489" progId="ChemDraw.Document.6.0">
                  <p:embed/>
                </p:oleObj>
              </mc:Choice>
              <mc:Fallback>
                <p:oleObj name="CS ChemDraw Drawing" r:id="rId4" imgW="4425050" imgH="1503489" progId="ChemDraw.Document.6.0">
                  <p:embed/>
                  <p:pic>
                    <p:nvPicPr>
                      <p:cNvPr id="2" name="Object 1"/>
                      <p:cNvPicPr/>
                      <p:nvPr/>
                    </p:nvPicPr>
                    <p:blipFill>
                      <a:blip r:embed="rId5"/>
                      <a:stretch>
                        <a:fillRect/>
                      </a:stretch>
                    </p:blipFill>
                    <p:spPr>
                      <a:xfrm>
                        <a:off x="1150554" y="163286"/>
                        <a:ext cx="5157862" cy="17526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006699067"/>
              </p:ext>
            </p:extLst>
          </p:nvPr>
        </p:nvGraphicFramePr>
        <p:xfrm>
          <a:off x="165100" y="1774825"/>
          <a:ext cx="6156325" cy="4033838"/>
        </p:xfrm>
        <a:graphic>
          <a:graphicData uri="http://schemas.openxmlformats.org/presentationml/2006/ole">
            <mc:AlternateContent xmlns:mc="http://schemas.openxmlformats.org/markup-compatibility/2006">
              <mc:Choice xmlns:v="urn:schemas-microsoft-com:vml" Requires="v">
                <p:oleObj spid="_x0000_s7170" name="CS ChemDraw Drawing" r:id="rId6" imgW="4539632" imgH="2977286" progId="ChemDraw.Document.6.0">
                  <p:embed/>
                </p:oleObj>
              </mc:Choice>
              <mc:Fallback>
                <p:oleObj name="CS ChemDraw Drawing" r:id="rId6" imgW="4539632" imgH="2977286" progId="ChemDraw.Document.6.0">
                  <p:embed/>
                  <p:pic>
                    <p:nvPicPr>
                      <p:cNvPr id="3" name="Object 2"/>
                      <p:cNvPicPr/>
                      <p:nvPr/>
                    </p:nvPicPr>
                    <p:blipFill>
                      <a:blip r:embed="rId7"/>
                      <a:stretch>
                        <a:fillRect/>
                      </a:stretch>
                    </p:blipFill>
                    <p:spPr>
                      <a:xfrm>
                        <a:off x="165100" y="1774825"/>
                        <a:ext cx="6156325" cy="4033838"/>
                      </a:xfrm>
                      <a:prstGeom prst="rect">
                        <a:avLst/>
                      </a:prstGeom>
                    </p:spPr>
                  </p:pic>
                </p:oleObj>
              </mc:Fallback>
            </mc:AlternateContent>
          </a:graphicData>
        </a:graphic>
      </p:graphicFrame>
      <p:sp>
        <p:nvSpPr>
          <p:cNvPr id="4" name="TextBox 3"/>
          <p:cNvSpPr txBox="1"/>
          <p:nvPr/>
        </p:nvSpPr>
        <p:spPr>
          <a:xfrm>
            <a:off x="304800" y="0"/>
            <a:ext cx="1600200" cy="461665"/>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Cont.</a:t>
            </a:r>
          </a:p>
        </p:txBody>
      </p:sp>
      <p:graphicFrame>
        <p:nvGraphicFramePr>
          <p:cNvPr id="6" name="Object 5"/>
          <p:cNvGraphicFramePr>
            <a:graphicFrameLocks noChangeAspect="1"/>
          </p:cNvGraphicFramePr>
          <p:nvPr>
            <p:extLst>
              <p:ext uri="{D42A27DB-BD31-4B8C-83A1-F6EECF244321}">
                <p14:modId xmlns:p14="http://schemas.microsoft.com/office/powerpoint/2010/main" val="1480420378"/>
              </p:ext>
            </p:extLst>
          </p:nvPr>
        </p:nvGraphicFramePr>
        <p:xfrm>
          <a:off x="3926115" y="4122894"/>
          <a:ext cx="2286000" cy="1465719"/>
        </p:xfrm>
        <a:graphic>
          <a:graphicData uri="http://schemas.openxmlformats.org/presentationml/2006/ole">
            <mc:AlternateContent xmlns:mc="http://schemas.openxmlformats.org/markup-compatibility/2006">
              <mc:Choice xmlns:v="urn:schemas-microsoft-com:vml" Requires="v">
                <p:oleObj spid="_x0000_s7171" name="CS ChemDraw Drawing" r:id="rId8" imgW="1951672" imgH="1250899" progId="ChemDraw.Document.6.0">
                  <p:embed/>
                </p:oleObj>
              </mc:Choice>
              <mc:Fallback>
                <p:oleObj name="CS ChemDraw Drawing" r:id="rId8" imgW="1951672" imgH="1250899" progId="ChemDraw.Document.6.0">
                  <p:embed/>
                  <p:pic>
                    <p:nvPicPr>
                      <p:cNvPr id="6" name="Object 5"/>
                      <p:cNvPicPr/>
                      <p:nvPr/>
                    </p:nvPicPr>
                    <p:blipFill>
                      <a:blip r:embed="rId9"/>
                      <a:stretch>
                        <a:fillRect/>
                      </a:stretch>
                    </p:blipFill>
                    <p:spPr>
                      <a:xfrm>
                        <a:off x="3926115" y="4122894"/>
                        <a:ext cx="2286000" cy="1465719"/>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20470638"/>
              </p:ext>
            </p:extLst>
          </p:nvPr>
        </p:nvGraphicFramePr>
        <p:xfrm>
          <a:off x="5734980" y="3677695"/>
          <a:ext cx="3469976" cy="3006688"/>
        </p:xfrm>
        <a:graphic>
          <a:graphicData uri="http://schemas.openxmlformats.org/presentationml/2006/ole">
            <mc:AlternateContent xmlns:mc="http://schemas.openxmlformats.org/markup-compatibility/2006">
              <mc:Choice xmlns:v="urn:schemas-microsoft-com:vml" Requires="v">
                <p:oleObj spid="_x0000_s7172" name="CS ChemDraw Drawing" r:id="rId10" imgW="2937582" imgH="2544829" progId="ChemDraw.Document.6.0">
                  <p:embed/>
                </p:oleObj>
              </mc:Choice>
              <mc:Fallback>
                <p:oleObj name="CS ChemDraw Drawing" r:id="rId10" imgW="2937582" imgH="2544829" progId="ChemDraw.Document.6.0">
                  <p:embed/>
                  <p:pic>
                    <p:nvPicPr>
                      <p:cNvPr id="7" name="Object 6"/>
                      <p:cNvPicPr/>
                      <p:nvPr/>
                    </p:nvPicPr>
                    <p:blipFill>
                      <a:blip r:embed="rId11"/>
                      <a:stretch>
                        <a:fillRect/>
                      </a:stretch>
                    </p:blipFill>
                    <p:spPr>
                      <a:xfrm>
                        <a:off x="5734980" y="3677695"/>
                        <a:ext cx="3469976" cy="300668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753040041"/>
              </p:ext>
            </p:extLst>
          </p:nvPr>
        </p:nvGraphicFramePr>
        <p:xfrm>
          <a:off x="3661900" y="5538329"/>
          <a:ext cx="3314700" cy="1379537"/>
        </p:xfrm>
        <a:graphic>
          <a:graphicData uri="http://schemas.openxmlformats.org/presentationml/2006/ole">
            <mc:AlternateContent xmlns:mc="http://schemas.openxmlformats.org/markup-compatibility/2006">
              <mc:Choice xmlns:v="urn:schemas-microsoft-com:vml" Requires="v">
                <p:oleObj spid="_x0000_s7173" name="CS ChemDraw Drawing" r:id="rId12" imgW="2515769" imgH="1048225" progId="ChemDraw.Document.6.0">
                  <p:embed/>
                </p:oleObj>
              </mc:Choice>
              <mc:Fallback>
                <p:oleObj name="CS ChemDraw Drawing" r:id="rId12" imgW="2515769" imgH="1048225" progId="ChemDraw.Document.6.0">
                  <p:embed/>
                  <p:pic>
                    <p:nvPicPr>
                      <p:cNvPr id="8" name="Object 7"/>
                      <p:cNvPicPr/>
                      <p:nvPr/>
                    </p:nvPicPr>
                    <p:blipFill>
                      <a:blip r:embed="rId13"/>
                      <a:stretch>
                        <a:fillRect/>
                      </a:stretch>
                    </p:blipFill>
                    <p:spPr>
                      <a:xfrm>
                        <a:off x="3661900" y="5538329"/>
                        <a:ext cx="3314700" cy="137953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36700882"/>
              </p:ext>
            </p:extLst>
          </p:nvPr>
        </p:nvGraphicFramePr>
        <p:xfrm>
          <a:off x="6267861" y="637649"/>
          <a:ext cx="2584572" cy="810919"/>
        </p:xfrm>
        <a:graphic>
          <a:graphicData uri="http://schemas.openxmlformats.org/presentationml/2006/ole">
            <mc:AlternateContent xmlns:mc="http://schemas.openxmlformats.org/markup-compatibility/2006">
              <mc:Choice xmlns:v="urn:schemas-microsoft-com:vml" Requires="v">
                <p:oleObj spid="_x0000_s7174" name="CS ChemDraw Drawing" r:id="rId14" imgW="2216932" imgH="694944" progId="ChemDraw.Document.6.0">
                  <p:embed/>
                </p:oleObj>
              </mc:Choice>
              <mc:Fallback>
                <p:oleObj name="CS ChemDraw Drawing" r:id="rId14" imgW="2216932" imgH="694944" progId="ChemDraw.Document.6.0">
                  <p:embed/>
                  <p:pic>
                    <p:nvPicPr>
                      <p:cNvPr id="9" name="Object 8"/>
                      <p:cNvPicPr/>
                      <p:nvPr/>
                    </p:nvPicPr>
                    <p:blipFill>
                      <a:blip r:embed="rId15"/>
                      <a:stretch>
                        <a:fillRect/>
                      </a:stretch>
                    </p:blipFill>
                    <p:spPr>
                      <a:xfrm>
                        <a:off x="6267861" y="637649"/>
                        <a:ext cx="2584572" cy="810919"/>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510640499"/>
              </p:ext>
            </p:extLst>
          </p:nvPr>
        </p:nvGraphicFramePr>
        <p:xfrm>
          <a:off x="6786804" y="1922931"/>
          <a:ext cx="2325820" cy="911207"/>
        </p:xfrm>
        <a:graphic>
          <a:graphicData uri="http://schemas.openxmlformats.org/presentationml/2006/ole">
            <mc:AlternateContent xmlns:mc="http://schemas.openxmlformats.org/markup-compatibility/2006">
              <mc:Choice xmlns:v="urn:schemas-microsoft-com:vml" Requires="v">
                <p:oleObj spid="_x0000_s7175" name="CS ChemDraw Drawing" r:id="rId16" imgW="1892493" imgH="741847" progId="ChemDraw.Document.6.0">
                  <p:embed/>
                </p:oleObj>
              </mc:Choice>
              <mc:Fallback>
                <p:oleObj name="CS ChemDraw Drawing" r:id="rId16" imgW="1892493" imgH="741847" progId="ChemDraw.Document.6.0">
                  <p:embed/>
                  <p:pic>
                    <p:nvPicPr>
                      <p:cNvPr id="10" name="Object 9"/>
                      <p:cNvPicPr/>
                      <p:nvPr/>
                    </p:nvPicPr>
                    <p:blipFill>
                      <a:blip r:embed="rId17"/>
                      <a:stretch>
                        <a:fillRect/>
                      </a:stretch>
                    </p:blipFill>
                    <p:spPr>
                      <a:xfrm>
                        <a:off x="6786804" y="1922931"/>
                        <a:ext cx="2325820" cy="911207"/>
                      </a:xfrm>
                      <a:prstGeom prst="rect">
                        <a:avLst/>
                      </a:prstGeom>
                    </p:spPr>
                  </p:pic>
                </p:oleObj>
              </mc:Fallback>
            </mc:AlternateContent>
          </a:graphicData>
        </a:graphic>
      </p:graphicFrame>
      <p:sp>
        <p:nvSpPr>
          <p:cNvPr id="16" name="Curved Up Arrow 15"/>
          <p:cNvSpPr/>
          <p:nvPr/>
        </p:nvSpPr>
        <p:spPr>
          <a:xfrm rot="18674367">
            <a:off x="6066957" y="3039452"/>
            <a:ext cx="1819286" cy="74726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Curved Down Arrow 16"/>
          <p:cNvSpPr/>
          <p:nvPr/>
        </p:nvSpPr>
        <p:spPr>
          <a:xfrm rot="1477345">
            <a:off x="6130395" y="1389328"/>
            <a:ext cx="1155337" cy="50554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9" name="Straight Arrow Connector 18"/>
          <p:cNvCxnSpPr/>
          <p:nvPr/>
        </p:nvCxnSpPr>
        <p:spPr>
          <a:xfrm>
            <a:off x="8045944" y="2834138"/>
            <a:ext cx="0" cy="1017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45944" y="4648200"/>
            <a:ext cx="0" cy="1053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23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circle(in)">
                                      <p:cBhvr>
                                        <p:cTn id="27" dur="2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ircle(in)">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circle(in)">
                                      <p:cBhvr>
                                        <p:cTn id="37" dur="2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ircle(in)">
                                      <p:cBhvr>
                                        <p:cTn id="42" dur="2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circle(in)">
                                      <p:cBhvr>
                                        <p:cTn id="47" dur="20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circle(in)">
                                      <p:cBhvr>
                                        <p:cTn id="52" dur="20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81000"/>
            <a:ext cx="8305800" cy="6278642"/>
          </a:xfrm>
          <a:prstGeom prst="rect">
            <a:avLst/>
          </a:prstGeom>
          <a:noFill/>
        </p:spPr>
        <p:txBody>
          <a:bodyPr wrap="square" rtlCol="0">
            <a:spAutoFit/>
          </a:bodyPr>
          <a:lstStyle/>
          <a:p>
            <a:r>
              <a:rPr lang="en-IN" sz="2400" dirty="0">
                <a:solidFill>
                  <a:srgbClr val="FF0000"/>
                </a:solidFill>
                <a:latin typeface="Aharoni" panose="02010803020104030203" pitchFamily="2" charset="-79"/>
                <a:cs typeface="Aharoni" panose="02010803020104030203" pitchFamily="2" charset="-79"/>
              </a:rPr>
              <a:t>Prediction and Mitigation</a:t>
            </a:r>
          </a:p>
          <a:p>
            <a:endParaRPr lang="en-IN" dirty="0"/>
          </a:p>
          <a:p>
            <a:pPr marL="342900" indent="-342900" algn="just">
              <a:buFont typeface="Arial" panose="020B0604020202020204" pitchFamily="34" charset="0"/>
              <a:buChar char="•"/>
            </a:pPr>
            <a:r>
              <a:rPr lang="en-IN" sz="2400" b="1" dirty="0">
                <a:latin typeface="Book Antiqua" panose="02040602050305030304" pitchFamily="18" charset="0"/>
              </a:rPr>
              <a:t>Possible alternative should be identified and environmental attributes compared</a:t>
            </a:r>
          </a:p>
          <a:p>
            <a:pPr marL="342900" indent="-342900" algn="just">
              <a:buFont typeface="Arial" panose="020B0604020202020204" pitchFamily="34" charset="0"/>
              <a:buChar char="•"/>
            </a:pPr>
            <a:endParaRPr lang="en-IN" sz="2400" b="1" dirty="0">
              <a:latin typeface="Book Antiqua" panose="02040602050305030304" pitchFamily="18" charset="0"/>
            </a:endParaRPr>
          </a:p>
          <a:p>
            <a:pPr marL="342900" indent="-342900" algn="just">
              <a:buFont typeface="Arial" panose="020B0604020202020204" pitchFamily="34" charset="0"/>
              <a:buChar char="•"/>
            </a:pPr>
            <a:r>
              <a:rPr lang="en-IN" sz="2400" b="1" dirty="0">
                <a:latin typeface="Book Antiqua" panose="02040602050305030304" pitchFamily="18" charset="0"/>
              </a:rPr>
              <a:t>Alternatives for project location &amp; process technologies </a:t>
            </a:r>
          </a:p>
          <a:p>
            <a:pPr marL="342900" indent="-342900" algn="just">
              <a:buFont typeface="Arial" panose="020B0604020202020204" pitchFamily="34" charset="0"/>
              <a:buChar char="•"/>
            </a:pPr>
            <a:endParaRPr lang="en-IN" sz="2400" b="1" dirty="0">
              <a:latin typeface="Book Antiqua" panose="02040602050305030304" pitchFamily="18" charset="0"/>
            </a:endParaRPr>
          </a:p>
          <a:p>
            <a:pPr marL="342900" indent="-342900" algn="just">
              <a:buFont typeface="Arial" panose="020B0604020202020204" pitchFamily="34" charset="0"/>
              <a:buChar char="•"/>
            </a:pPr>
            <a:r>
              <a:rPr lang="en-IN" sz="2400" b="1" dirty="0">
                <a:latin typeface="Book Antiqua" panose="02040602050305030304" pitchFamily="18" charset="0"/>
              </a:rPr>
              <a:t>Alternative of ‘no project’ should also be considered</a:t>
            </a:r>
          </a:p>
          <a:p>
            <a:pPr marL="342900" indent="-342900" algn="just">
              <a:buFont typeface="Arial" panose="020B0604020202020204" pitchFamily="34" charset="0"/>
              <a:buChar char="•"/>
            </a:pPr>
            <a:endParaRPr lang="en-IN" sz="2400" b="1" dirty="0">
              <a:latin typeface="Book Antiqua" panose="02040602050305030304" pitchFamily="18" charset="0"/>
            </a:endParaRPr>
          </a:p>
          <a:p>
            <a:pPr marL="342900" indent="-342900" algn="just">
              <a:buFont typeface="Arial" panose="020B0604020202020204" pitchFamily="34" charset="0"/>
              <a:buChar char="•"/>
            </a:pPr>
            <a:r>
              <a:rPr lang="en-IN" sz="2400" b="1" dirty="0">
                <a:latin typeface="Book Antiqua" panose="02040602050305030304" pitchFamily="18" charset="0"/>
              </a:rPr>
              <a:t>Ranking of alternatives based on the best environmental option for optimum economic benefits to the community at large </a:t>
            </a:r>
          </a:p>
          <a:p>
            <a:pPr marL="342900" indent="-342900" algn="just">
              <a:buFont typeface="Arial" panose="020B0604020202020204" pitchFamily="34" charset="0"/>
              <a:buChar char="•"/>
            </a:pPr>
            <a:endParaRPr lang="en-IN" sz="2400" b="1" dirty="0">
              <a:latin typeface="Book Antiqua" panose="02040602050305030304" pitchFamily="18" charset="0"/>
            </a:endParaRPr>
          </a:p>
          <a:p>
            <a:pPr marL="342900" indent="-342900" algn="just">
              <a:buFont typeface="Arial" panose="020B0604020202020204" pitchFamily="34" charset="0"/>
              <a:buChar char="•"/>
            </a:pPr>
            <a:r>
              <a:rPr lang="en-IN" sz="2400" b="1" dirty="0">
                <a:latin typeface="Book Antiqua" panose="02040602050305030304" pitchFamily="18" charset="0"/>
              </a:rPr>
              <a:t>Mitigation plan for the selected option have to be drawn, and is supplemented with the Environmental Management Plan (EMP) to guide towards, Environmental Improvement</a:t>
            </a:r>
          </a:p>
        </p:txBody>
      </p:sp>
    </p:spTree>
    <p:extLst>
      <p:ext uri="{BB962C8B-B14F-4D97-AF65-F5344CB8AC3E}">
        <p14:creationId xmlns:p14="http://schemas.microsoft.com/office/powerpoint/2010/main" val="102776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33400"/>
            <a:ext cx="8382000" cy="1446550"/>
          </a:xfrm>
          <a:prstGeom prst="rect">
            <a:avLst/>
          </a:prstGeom>
          <a:noFill/>
        </p:spPr>
        <p:txBody>
          <a:bodyPr wrap="square" rtlCol="0">
            <a:spAutoFit/>
          </a:bodyPr>
          <a:lstStyle/>
          <a:p>
            <a:r>
              <a:rPr lang="en-IN" sz="2200" dirty="0">
                <a:solidFill>
                  <a:srgbClr val="FF0000"/>
                </a:solidFill>
                <a:latin typeface="Aharoni" panose="02010803020104030203" pitchFamily="2" charset="-79"/>
                <a:cs typeface="Aharoni" panose="02010803020104030203" pitchFamily="2" charset="-79"/>
              </a:rPr>
              <a:t>Receptor</a:t>
            </a:r>
          </a:p>
          <a:p>
            <a:pPr algn="just"/>
            <a:r>
              <a:rPr lang="en-IN" sz="2200" dirty="0">
                <a:latin typeface="Book Antiqua" panose="02040602050305030304" pitchFamily="18" charset="0"/>
              </a:rPr>
              <a:t>The medium which is affected by the pollutant is known as receptor. e.g. Human being can be described as a receptor of photochemical smog</a:t>
            </a:r>
          </a:p>
        </p:txBody>
      </p:sp>
      <p:sp>
        <p:nvSpPr>
          <p:cNvPr id="3" name="TextBox 2"/>
          <p:cNvSpPr txBox="1"/>
          <p:nvPr/>
        </p:nvSpPr>
        <p:spPr>
          <a:xfrm>
            <a:off x="304800" y="1981200"/>
            <a:ext cx="8382000" cy="1446550"/>
          </a:xfrm>
          <a:prstGeom prst="rect">
            <a:avLst/>
          </a:prstGeom>
          <a:noFill/>
        </p:spPr>
        <p:txBody>
          <a:bodyPr wrap="square" rtlCol="0">
            <a:spAutoFit/>
          </a:bodyPr>
          <a:lstStyle/>
          <a:p>
            <a:pPr algn="just"/>
            <a:r>
              <a:rPr lang="en-IN" sz="2200" dirty="0">
                <a:solidFill>
                  <a:srgbClr val="FF0000"/>
                </a:solidFill>
                <a:latin typeface="Aharoni" panose="02010803020104030203" pitchFamily="2" charset="-79"/>
                <a:cs typeface="Aharoni" panose="02010803020104030203" pitchFamily="2" charset="-79"/>
              </a:rPr>
              <a:t>Sink</a:t>
            </a:r>
          </a:p>
          <a:p>
            <a:pPr algn="just"/>
            <a:r>
              <a:rPr lang="en-IN" sz="2200" dirty="0">
                <a:solidFill>
                  <a:srgbClr val="0070C0"/>
                </a:solidFill>
                <a:latin typeface="Book Antiqua" panose="02040602050305030304" pitchFamily="18" charset="0"/>
              </a:rPr>
              <a:t>A medium which retains the pollutant and keep on interacting with it for a long time.</a:t>
            </a:r>
          </a:p>
          <a:p>
            <a:pPr algn="just"/>
            <a:r>
              <a:rPr lang="en-IN" sz="2200" dirty="0">
                <a:solidFill>
                  <a:srgbClr val="0070C0"/>
                </a:solidFill>
                <a:latin typeface="Book Antiqua" panose="02040602050305030304" pitchFamily="18" charset="0"/>
              </a:rPr>
              <a:t>e.g. particulates for human being, acid for marble monuments</a:t>
            </a:r>
          </a:p>
        </p:txBody>
      </p:sp>
      <p:sp>
        <p:nvSpPr>
          <p:cNvPr id="4" name="TextBox 3"/>
          <p:cNvSpPr txBox="1"/>
          <p:nvPr/>
        </p:nvSpPr>
        <p:spPr>
          <a:xfrm>
            <a:off x="304800" y="3429000"/>
            <a:ext cx="8382000" cy="1446550"/>
          </a:xfrm>
          <a:prstGeom prst="rect">
            <a:avLst/>
          </a:prstGeom>
          <a:noFill/>
        </p:spPr>
        <p:txBody>
          <a:bodyPr wrap="square" rtlCol="0">
            <a:spAutoFit/>
          </a:bodyPr>
          <a:lstStyle/>
          <a:p>
            <a:pPr algn="just"/>
            <a:r>
              <a:rPr lang="en-IN" sz="2200" dirty="0">
                <a:solidFill>
                  <a:srgbClr val="FF0000"/>
                </a:solidFill>
                <a:latin typeface="Aharoni" panose="02010803020104030203" pitchFamily="2" charset="-79"/>
                <a:cs typeface="Aharoni" panose="02010803020104030203" pitchFamily="2" charset="-79"/>
              </a:rPr>
              <a:t>Pathway</a:t>
            </a:r>
          </a:p>
          <a:p>
            <a:pPr algn="just"/>
            <a:r>
              <a:rPr lang="en-IN" sz="2200" dirty="0">
                <a:latin typeface="Book Antiqua" panose="02040602050305030304" pitchFamily="18" charset="0"/>
              </a:rPr>
              <a:t>The mechanism by virtue of which a pollutant is distributed from its source to different environmental segments is known as its pathway. </a:t>
            </a:r>
          </a:p>
        </p:txBody>
      </p:sp>
      <p:graphicFrame>
        <p:nvGraphicFramePr>
          <p:cNvPr id="5" name="Object 4"/>
          <p:cNvGraphicFramePr>
            <a:graphicFrameLocks noChangeAspect="1"/>
          </p:cNvGraphicFramePr>
          <p:nvPr>
            <p:extLst>
              <p:ext uri="{D42A27DB-BD31-4B8C-83A1-F6EECF244321}">
                <p14:modId xmlns:p14="http://schemas.microsoft.com/office/powerpoint/2010/main" val="1082605608"/>
              </p:ext>
            </p:extLst>
          </p:nvPr>
        </p:nvGraphicFramePr>
        <p:xfrm>
          <a:off x="1600200" y="4800600"/>
          <a:ext cx="5257800" cy="1915604"/>
        </p:xfrm>
        <a:graphic>
          <a:graphicData uri="http://schemas.openxmlformats.org/presentationml/2006/ole">
            <mc:AlternateContent xmlns:mc="http://schemas.openxmlformats.org/markup-compatibility/2006">
              <mc:Choice xmlns:v="urn:schemas-microsoft-com:vml" Requires="v">
                <p:oleObj spid="_x0000_s3073" name="CS ChemDraw Drawing" r:id="rId4" imgW="4539632" imgH="1654956" progId="ChemDraw.Document.6.0">
                  <p:embed/>
                </p:oleObj>
              </mc:Choice>
              <mc:Fallback>
                <p:oleObj name="CS ChemDraw Drawing" r:id="rId4" imgW="4539632" imgH="1654956" progId="ChemDraw.Document.6.0">
                  <p:embed/>
                  <p:pic>
                    <p:nvPicPr>
                      <p:cNvPr id="5" name="Object 4"/>
                      <p:cNvPicPr/>
                      <p:nvPr/>
                    </p:nvPicPr>
                    <p:blipFill>
                      <a:blip r:embed="rId5"/>
                      <a:stretch>
                        <a:fillRect/>
                      </a:stretch>
                    </p:blipFill>
                    <p:spPr>
                      <a:xfrm>
                        <a:off x="1600200" y="4800600"/>
                        <a:ext cx="5257800" cy="1915604"/>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D025A1D-22EB-45D3-95BB-A841FA6CF334}"/>
              </a:ext>
            </a:extLst>
          </p:cNvPr>
          <p:cNvSpPr txBox="1"/>
          <p:nvPr/>
        </p:nvSpPr>
        <p:spPr>
          <a:xfrm>
            <a:off x="0" y="0"/>
            <a:ext cx="9067800" cy="83840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500" b="1" kern="1200" cap="none" spc="0" dirty="0">
                <a:solidFill>
                  <a:schemeClr val="tx1"/>
                </a:solidFill>
                <a:effectLst>
                  <a:outerShdw blurRad="38100" dist="38100" dir="2700000" algn="tl">
                    <a:srgbClr val="000000">
                      <a:alpha val="43137"/>
                    </a:srgbClr>
                  </a:outerShdw>
                </a:effectLst>
                <a:latin typeface="+mj-lt"/>
                <a:ea typeface="+mj-ea"/>
                <a:cs typeface="+mj-cs"/>
              </a:rPr>
              <a:t>Introduction, Overview on Environment</a:t>
            </a:r>
            <a:endParaRPr lang="en-US" sz="3500" b="1" kern="1200" dirty="0">
              <a:solidFill>
                <a:schemeClr val="tx1"/>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40217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circle(in)">
                                      <p:cBhvr>
                                        <p:cTn id="10" dur="20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85800"/>
            <a:ext cx="8754374" cy="1785104"/>
          </a:xfrm>
          <a:prstGeom prst="rect">
            <a:avLst/>
          </a:prstGeom>
          <a:noFill/>
        </p:spPr>
        <p:txBody>
          <a:bodyPr wrap="square" rtlCol="0">
            <a:spAutoFit/>
          </a:bodyPr>
          <a:lstStyle/>
          <a:p>
            <a:pPr algn="just"/>
            <a:r>
              <a:rPr lang="en-IN" sz="2200" dirty="0">
                <a:solidFill>
                  <a:srgbClr val="FF0000"/>
                </a:solidFill>
                <a:latin typeface="Aharoni" panose="02010803020104030203" pitchFamily="2" charset="-79"/>
                <a:cs typeface="Aharoni" panose="02010803020104030203" pitchFamily="2" charset="-79"/>
              </a:rPr>
              <a:t>Speciation</a:t>
            </a:r>
          </a:p>
          <a:p>
            <a:pPr algn="just"/>
            <a:r>
              <a:rPr lang="en-IN" sz="2200" dirty="0">
                <a:latin typeface="Book Antiqua" panose="02040602050305030304" pitchFamily="18" charset="0"/>
              </a:rPr>
              <a:t>It refers to segregation and estimation of different species of a particular pollutant present in the environment. This helps to estimate the toxicity level/impact of that pollutant.</a:t>
            </a:r>
          </a:p>
          <a:p>
            <a:pPr algn="just"/>
            <a:r>
              <a:rPr lang="en-IN" sz="2200" dirty="0">
                <a:solidFill>
                  <a:srgbClr val="0070C0"/>
                </a:solidFill>
                <a:latin typeface="Book Antiqua" panose="02040602050305030304" pitchFamily="18" charset="0"/>
              </a:rPr>
              <a:t>e.g. Hg, Hg </a:t>
            </a:r>
            <a:r>
              <a:rPr lang="en-IN" sz="2200" baseline="-25000" dirty="0">
                <a:solidFill>
                  <a:srgbClr val="0070C0"/>
                </a:solidFill>
                <a:latin typeface="Book Antiqua" panose="02040602050305030304" pitchFamily="18" charset="0"/>
              </a:rPr>
              <a:t>2</a:t>
            </a:r>
            <a:r>
              <a:rPr lang="en-IN" sz="2200" baseline="30000" dirty="0">
                <a:solidFill>
                  <a:srgbClr val="0070C0"/>
                </a:solidFill>
                <a:latin typeface="Book Antiqua" panose="02040602050305030304" pitchFamily="18" charset="0"/>
              </a:rPr>
              <a:t>2+</a:t>
            </a:r>
            <a:r>
              <a:rPr lang="en-IN" sz="2200" dirty="0">
                <a:solidFill>
                  <a:srgbClr val="0070C0"/>
                </a:solidFill>
                <a:latin typeface="Book Antiqua" panose="02040602050305030304" pitchFamily="18" charset="0"/>
              </a:rPr>
              <a:t>, Hg</a:t>
            </a:r>
            <a:r>
              <a:rPr lang="en-IN" sz="2200" baseline="30000" dirty="0">
                <a:solidFill>
                  <a:srgbClr val="0070C0"/>
                </a:solidFill>
                <a:latin typeface="Book Antiqua" panose="02040602050305030304" pitchFamily="18" charset="0"/>
              </a:rPr>
              <a:t>2+</a:t>
            </a:r>
            <a:r>
              <a:rPr lang="en-IN" sz="2200" dirty="0">
                <a:solidFill>
                  <a:srgbClr val="0070C0"/>
                </a:solidFill>
                <a:latin typeface="Book Antiqua" panose="02040602050305030304" pitchFamily="18" charset="0"/>
              </a:rPr>
              <a:t>, CH</a:t>
            </a:r>
            <a:r>
              <a:rPr lang="en-IN" sz="2200" baseline="-25000" dirty="0">
                <a:solidFill>
                  <a:srgbClr val="0070C0"/>
                </a:solidFill>
                <a:latin typeface="Book Antiqua" panose="02040602050305030304" pitchFamily="18" charset="0"/>
              </a:rPr>
              <a:t>3</a:t>
            </a:r>
            <a:r>
              <a:rPr lang="en-IN" sz="2200" dirty="0">
                <a:solidFill>
                  <a:srgbClr val="0070C0"/>
                </a:solidFill>
                <a:latin typeface="Book Antiqua" panose="02040602050305030304" pitchFamily="18" charset="0"/>
              </a:rPr>
              <a:t>Hg</a:t>
            </a:r>
            <a:r>
              <a:rPr lang="en-IN" sz="2200" baseline="30000" dirty="0">
                <a:solidFill>
                  <a:srgbClr val="0070C0"/>
                </a:solidFill>
                <a:latin typeface="Book Antiqua" panose="02040602050305030304" pitchFamily="18" charset="0"/>
              </a:rPr>
              <a:t>+</a:t>
            </a:r>
            <a:r>
              <a:rPr lang="en-IN" sz="2200" dirty="0">
                <a:solidFill>
                  <a:srgbClr val="0070C0"/>
                </a:solidFill>
                <a:latin typeface="Book Antiqua" panose="02040602050305030304" pitchFamily="18" charset="0"/>
              </a:rPr>
              <a:t>, (CH</a:t>
            </a:r>
            <a:r>
              <a:rPr lang="en-IN" sz="2200" baseline="-25000" dirty="0">
                <a:solidFill>
                  <a:srgbClr val="0070C0"/>
                </a:solidFill>
                <a:latin typeface="Book Antiqua" panose="02040602050305030304" pitchFamily="18" charset="0"/>
              </a:rPr>
              <a:t>3</a:t>
            </a:r>
            <a:r>
              <a:rPr lang="en-IN" sz="2200" dirty="0">
                <a:solidFill>
                  <a:srgbClr val="0070C0"/>
                </a:solidFill>
                <a:latin typeface="Book Antiqua" panose="02040602050305030304" pitchFamily="18" charset="0"/>
              </a:rPr>
              <a:t>)</a:t>
            </a:r>
            <a:r>
              <a:rPr lang="en-IN" sz="2200" baseline="-25000" dirty="0">
                <a:solidFill>
                  <a:srgbClr val="0070C0"/>
                </a:solidFill>
                <a:latin typeface="Book Antiqua" panose="02040602050305030304" pitchFamily="18" charset="0"/>
              </a:rPr>
              <a:t>2</a:t>
            </a:r>
            <a:r>
              <a:rPr lang="en-IN" sz="2200" dirty="0">
                <a:solidFill>
                  <a:srgbClr val="0070C0"/>
                </a:solidFill>
                <a:latin typeface="Book Antiqua" panose="02040602050305030304" pitchFamily="18" charset="0"/>
              </a:rPr>
              <a:t>Hg etc.</a:t>
            </a:r>
          </a:p>
        </p:txBody>
      </p:sp>
      <p:sp>
        <p:nvSpPr>
          <p:cNvPr id="3" name="TextBox 2"/>
          <p:cNvSpPr txBox="1"/>
          <p:nvPr/>
        </p:nvSpPr>
        <p:spPr>
          <a:xfrm>
            <a:off x="228600" y="2667000"/>
            <a:ext cx="8754374" cy="1785104"/>
          </a:xfrm>
          <a:prstGeom prst="rect">
            <a:avLst/>
          </a:prstGeom>
          <a:noFill/>
        </p:spPr>
        <p:txBody>
          <a:bodyPr wrap="square" rtlCol="0">
            <a:spAutoFit/>
          </a:bodyPr>
          <a:lstStyle/>
          <a:p>
            <a:pPr algn="just"/>
            <a:r>
              <a:rPr lang="en-IN" sz="2200" dirty="0">
                <a:solidFill>
                  <a:srgbClr val="FF0000"/>
                </a:solidFill>
                <a:latin typeface="Aharoni" panose="02010803020104030203" pitchFamily="2" charset="-79"/>
                <a:cs typeface="Aharoni" panose="02010803020104030203" pitchFamily="2" charset="-79"/>
              </a:rPr>
              <a:t>TLV</a:t>
            </a:r>
          </a:p>
          <a:p>
            <a:pPr algn="just"/>
            <a:r>
              <a:rPr lang="en-US" sz="2200" dirty="0">
                <a:latin typeface="Book Antiqua" panose="02040602050305030304" pitchFamily="18" charset="0"/>
              </a:rPr>
              <a:t>TLVs are the maximum average airborne conc. of a hazardous material to which healthy adult workers can be exposed during an 8-hour workday and 40-hour workweek—over a working lifetime—without experiencing significant adverse health effects. </a:t>
            </a:r>
            <a:endParaRPr lang="en-IN" sz="2200" dirty="0">
              <a:latin typeface="Book Antiqua" panose="02040602050305030304" pitchFamily="18" charset="0"/>
            </a:endParaRPr>
          </a:p>
        </p:txBody>
      </p:sp>
      <p:sp>
        <p:nvSpPr>
          <p:cNvPr id="5" name="TextBox 4"/>
          <p:cNvSpPr txBox="1"/>
          <p:nvPr/>
        </p:nvSpPr>
        <p:spPr>
          <a:xfrm>
            <a:off x="76200" y="4648200"/>
            <a:ext cx="8915399" cy="1938992"/>
          </a:xfrm>
          <a:prstGeom prst="rect">
            <a:avLst/>
          </a:prstGeom>
          <a:noFill/>
        </p:spPr>
        <p:txBody>
          <a:bodyPr wrap="square" rtlCol="0">
            <a:spAutoFit/>
          </a:bodyPr>
          <a:lstStyle/>
          <a:p>
            <a:pPr marL="342900" lvl="0" indent="-342900" algn="just">
              <a:buFont typeface="Arial" panose="020B0604020202020204" pitchFamily="34" charset="0"/>
              <a:buChar char="•"/>
            </a:pPr>
            <a:r>
              <a:rPr lang="en-US" sz="2000" b="1" dirty="0">
                <a:solidFill>
                  <a:srgbClr val="FF0000"/>
                </a:solidFill>
                <a:latin typeface="Aharoni" panose="02010803020104030203" pitchFamily="2" charset="-79"/>
                <a:cs typeface="Aharoni" panose="02010803020104030203" pitchFamily="2" charset="-79"/>
              </a:rPr>
              <a:t>Time-weighted Average (TWA) concentration</a:t>
            </a:r>
            <a:r>
              <a:rPr lang="en-US" sz="2000" b="1" dirty="0">
                <a:solidFill>
                  <a:srgbClr val="0070C0"/>
                </a:solidFill>
                <a:latin typeface="Book Antiqua" panose="02040602050305030304" pitchFamily="18" charset="0"/>
              </a:rPr>
              <a:t>:</a:t>
            </a:r>
            <a:r>
              <a:rPr lang="en-US" sz="2000" dirty="0">
                <a:solidFill>
                  <a:srgbClr val="0070C0"/>
                </a:solidFill>
                <a:latin typeface="Book Antiqua" panose="02040602050305030304" pitchFamily="18" charset="0"/>
              </a:rPr>
              <a:t> The concentration of a contaminant averaged over a workday (usually 8 hours long). It's measured in a workplace by sampling a worker's breathing zone for the whole workday. </a:t>
            </a:r>
            <a:r>
              <a:rPr lang="en-US" sz="2000" dirty="0">
                <a:solidFill>
                  <a:srgbClr val="0070C0"/>
                </a:solidFill>
              </a:rPr>
              <a:t>American Conference of Governmental Industrial Hygienists (</a:t>
            </a:r>
            <a:r>
              <a:rPr lang="en-US" sz="2000" dirty="0">
                <a:solidFill>
                  <a:srgbClr val="FF0000"/>
                </a:solidFill>
                <a:latin typeface="Book Antiqua" panose="02040602050305030304" pitchFamily="18" charset="0"/>
              </a:rPr>
              <a:t>ACGIH)</a:t>
            </a:r>
            <a:r>
              <a:rPr lang="en-US" sz="2000" dirty="0">
                <a:solidFill>
                  <a:srgbClr val="0070C0"/>
                </a:solidFill>
                <a:latin typeface="Book Antiqua" panose="02040602050305030304" pitchFamily="18" charset="0"/>
              </a:rPr>
              <a:t> recommends that the TWA should not be exceeded for up to an 8-hour workday during a 40-hour workweek.</a:t>
            </a:r>
            <a:endParaRPr lang="en-IN" sz="2000" dirty="0">
              <a:solidFill>
                <a:srgbClr val="0070C0"/>
              </a:solidFill>
              <a:latin typeface="Book Antiqua" panose="02040602050305030304" pitchFamily="18" charset="0"/>
            </a:endParaRPr>
          </a:p>
        </p:txBody>
      </p:sp>
      <p:sp>
        <p:nvSpPr>
          <p:cNvPr id="4" name="TextBox 3">
            <a:extLst>
              <a:ext uri="{FF2B5EF4-FFF2-40B4-BE49-F238E27FC236}">
                <a16:creationId xmlns:a16="http://schemas.microsoft.com/office/drawing/2014/main" id="{7CEFD54D-0191-4BFC-9C0C-D43EE866BEBD}"/>
              </a:ext>
            </a:extLst>
          </p:cNvPr>
          <p:cNvSpPr txBox="1"/>
          <p:nvPr/>
        </p:nvSpPr>
        <p:spPr>
          <a:xfrm>
            <a:off x="0" y="0"/>
            <a:ext cx="9067800" cy="83840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500" b="1" kern="1200" cap="none" spc="0" dirty="0">
                <a:solidFill>
                  <a:schemeClr val="tx1"/>
                </a:solidFill>
                <a:effectLst>
                  <a:outerShdw blurRad="38100" dist="38100" dir="2700000" algn="tl">
                    <a:srgbClr val="000000">
                      <a:alpha val="43137"/>
                    </a:srgbClr>
                  </a:outerShdw>
                </a:effectLst>
                <a:latin typeface="+mj-lt"/>
                <a:ea typeface="+mj-ea"/>
                <a:cs typeface="+mj-cs"/>
              </a:rPr>
              <a:t>Introduction, Overview on Environment</a:t>
            </a:r>
            <a:endParaRPr lang="en-US" sz="3500" b="1" kern="1200" dirty="0">
              <a:solidFill>
                <a:schemeClr val="tx1"/>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134360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ircle(in)">
                                      <p:cBhvr>
                                        <p:cTn id="2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609600"/>
            <a:ext cx="8763000" cy="1446550"/>
          </a:xfrm>
          <a:prstGeom prst="rect">
            <a:avLst/>
          </a:prstGeom>
          <a:noFill/>
        </p:spPr>
        <p:txBody>
          <a:bodyPr wrap="square" rtlCol="0">
            <a:spAutoFit/>
          </a:bodyPr>
          <a:lstStyle/>
          <a:p>
            <a:pPr marL="342900" lvl="0" indent="-342900" algn="just">
              <a:buFont typeface="Arial" panose="020B0604020202020204" pitchFamily="34" charset="0"/>
              <a:buChar char="•"/>
            </a:pPr>
            <a:r>
              <a:rPr lang="en-US" sz="2200" b="1" dirty="0">
                <a:solidFill>
                  <a:srgbClr val="FF0000"/>
                </a:solidFill>
                <a:latin typeface="Aharoni" panose="02010803020104030203" pitchFamily="2" charset="-79"/>
                <a:cs typeface="Aharoni" panose="02010803020104030203" pitchFamily="2" charset="-79"/>
              </a:rPr>
              <a:t>Ceiling value</a:t>
            </a:r>
            <a:r>
              <a:rPr lang="en-US" sz="2200" dirty="0">
                <a:latin typeface="Book Antiqua" panose="02040602050305030304" pitchFamily="18" charset="0"/>
              </a:rPr>
              <a:t> </a:t>
            </a:r>
            <a:r>
              <a:rPr lang="en-US" sz="2200" dirty="0">
                <a:solidFill>
                  <a:srgbClr val="0070C0"/>
                </a:solidFill>
                <a:latin typeface="Book Antiqua" panose="02040602050305030304" pitchFamily="18" charset="0"/>
              </a:rPr>
              <a:t>A concentration of a toxic substance in air that ACGIH recommends should not be exceeded at any time during the workday. This value is often used in conjunction with the TWA.</a:t>
            </a:r>
            <a:endParaRPr lang="en-IN" sz="2200" dirty="0">
              <a:solidFill>
                <a:srgbClr val="0070C0"/>
              </a:solidFill>
              <a:latin typeface="Book Antiqua" panose="02040602050305030304" pitchFamily="18" charset="0"/>
            </a:endParaRPr>
          </a:p>
        </p:txBody>
      </p:sp>
      <p:pic>
        <p:nvPicPr>
          <p:cNvPr id="4" name="Picture 3" descr="A graph of exposure versus time at a hypothetical workplace."/>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6200" y="1676400"/>
            <a:ext cx="5105400" cy="4724400"/>
          </a:xfrm>
          <a:prstGeom prst="rect">
            <a:avLst/>
          </a:prstGeom>
          <a:noFill/>
          <a:ln>
            <a:noFill/>
          </a:ln>
        </p:spPr>
      </p:pic>
      <p:sp>
        <p:nvSpPr>
          <p:cNvPr id="5" name="TextBox 4"/>
          <p:cNvSpPr txBox="1"/>
          <p:nvPr/>
        </p:nvSpPr>
        <p:spPr>
          <a:xfrm>
            <a:off x="152400" y="2057400"/>
            <a:ext cx="3633158" cy="4493538"/>
          </a:xfrm>
          <a:prstGeom prst="rect">
            <a:avLst/>
          </a:prstGeom>
          <a:noFill/>
        </p:spPr>
        <p:txBody>
          <a:bodyPr wrap="square" rtlCol="0">
            <a:spAutoFit/>
          </a:bodyPr>
          <a:lstStyle/>
          <a:p>
            <a:pPr marL="342900" lvl="0" indent="-342900" algn="just">
              <a:buFont typeface="Arial" panose="020B0604020202020204" pitchFamily="34" charset="0"/>
              <a:buChar char="•"/>
            </a:pPr>
            <a:r>
              <a:rPr lang="en-US" sz="2200" b="1" dirty="0">
                <a:solidFill>
                  <a:srgbClr val="FF0000"/>
                </a:solidFill>
                <a:latin typeface="Aharoni" panose="02010803020104030203" pitchFamily="2" charset="-79"/>
                <a:cs typeface="Aharoni" panose="02010803020104030203" pitchFamily="2" charset="-79"/>
              </a:rPr>
              <a:t>Short-term Exposure Limit (STEL) value</a:t>
            </a:r>
            <a:r>
              <a:rPr lang="en-US" sz="2200" b="1" dirty="0">
                <a:latin typeface="Book Antiqua" panose="02040602050305030304" pitchFamily="18" charset="0"/>
              </a:rPr>
              <a:t>:</a:t>
            </a:r>
            <a:r>
              <a:rPr lang="en-US" sz="2200" dirty="0">
                <a:latin typeface="Book Antiqua" panose="02040602050305030304" pitchFamily="18" charset="0"/>
              </a:rPr>
              <a:t> </a:t>
            </a:r>
            <a:r>
              <a:rPr lang="en-US" sz="2200" dirty="0">
                <a:solidFill>
                  <a:srgbClr val="0070C0"/>
                </a:solidFill>
                <a:latin typeface="Book Antiqua" panose="02040602050305030304" pitchFamily="18" charset="0"/>
              </a:rPr>
              <a:t>A TWA concentration over 15 minutes that ACGIH recommends not to exceed—even if the 8-hour TWA is within the standards. </a:t>
            </a:r>
          </a:p>
          <a:p>
            <a:pPr marL="361950" lvl="0" algn="just"/>
            <a:r>
              <a:rPr lang="en-US" sz="2200" dirty="0">
                <a:solidFill>
                  <a:srgbClr val="FF0000"/>
                </a:solidFill>
                <a:latin typeface="Book Antiqua" panose="02040602050305030304" pitchFamily="18" charset="0"/>
              </a:rPr>
              <a:t>TWA-STELs are given for contaminants for which short-term hazards are known.</a:t>
            </a:r>
            <a:endParaRPr lang="en-IN" sz="2200" dirty="0">
              <a:solidFill>
                <a:srgbClr val="FF0000"/>
              </a:solidFill>
              <a:latin typeface="Book Antiqua" panose="02040602050305030304" pitchFamily="18" charset="0"/>
            </a:endParaRPr>
          </a:p>
          <a:p>
            <a:pPr algn="just"/>
            <a:endParaRPr lang="en-IN" sz="2200" dirty="0"/>
          </a:p>
        </p:txBody>
      </p:sp>
      <p:sp>
        <p:nvSpPr>
          <p:cNvPr id="2" name="TextBox 1">
            <a:extLst>
              <a:ext uri="{FF2B5EF4-FFF2-40B4-BE49-F238E27FC236}">
                <a16:creationId xmlns:a16="http://schemas.microsoft.com/office/drawing/2014/main" id="{8C6882C8-651B-4541-A9BD-0E07CB0138BC}"/>
              </a:ext>
            </a:extLst>
          </p:cNvPr>
          <p:cNvSpPr txBox="1"/>
          <p:nvPr/>
        </p:nvSpPr>
        <p:spPr>
          <a:xfrm>
            <a:off x="0" y="0"/>
            <a:ext cx="9067800" cy="83840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500" b="1" kern="1200" cap="none" spc="0" dirty="0">
                <a:solidFill>
                  <a:schemeClr val="tx1"/>
                </a:solidFill>
                <a:effectLst>
                  <a:outerShdw blurRad="38100" dist="38100" dir="2700000" algn="tl">
                    <a:srgbClr val="000000">
                      <a:alpha val="43137"/>
                    </a:srgbClr>
                  </a:outerShdw>
                </a:effectLst>
                <a:latin typeface="+mj-lt"/>
                <a:ea typeface="+mj-ea"/>
                <a:cs typeface="+mj-cs"/>
              </a:rPr>
              <a:t>Introduction, Overview on Environment</a:t>
            </a:r>
            <a:endParaRPr lang="en-US" sz="3500" b="1" kern="1200" dirty="0">
              <a:solidFill>
                <a:schemeClr val="tx1"/>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173589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C4FEC5F-36F2-4AB1-B863-7FCF5F35833F}"/>
              </a:ext>
            </a:extLst>
          </p:cNvPr>
          <p:cNvPicPr>
            <a:picLocks noChangeAspect="1"/>
          </p:cNvPicPr>
          <p:nvPr/>
        </p:nvPicPr>
        <p:blipFill rotWithShape="1">
          <a:blip r:embed="rId2"/>
          <a:srcRect l="20574" t="9091" r="6698" b="-1"/>
          <a:stretch/>
        </p:blipFill>
        <p:spPr>
          <a:xfrm>
            <a:off x="20" y="10"/>
            <a:ext cx="9143980" cy="6857990"/>
          </a:xfrm>
          <a:prstGeom prst="rect">
            <a:avLst/>
          </a:prstGeom>
        </p:spPr>
      </p:pic>
      <p:sp>
        <p:nvSpPr>
          <p:cNvPr id="21"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7" y="-10136"/>
            <a:ext cx="4592270"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F015B1D-0797-4393-B316-A078E276B47D}"/>
              </a:ext>
            </a:extLst>
          </p:cNvPr>
          <p:cNvSpPr txBox="1"/>
          <p:nvPr/>
        </p:nvSpPr>
        <p:spPr>
          <a:xfrm>
            <a:off x="303414" y="3091928"/>
            <a:ext cx="6808922" cy="2387600"/>
          </a:xfrm>
          <a:prstGeom prst="rect">
            <a:avLst/>
          </a:prstGeom>
        </p:spPr>
        <p:txBody>
          <a:bodyPr vert="horz" lIns="91440" tIns="45720" rIns="91440" bIns="45720" rtlCol="0" anchor="b">
            <a:normAutofit/>
          </a:bodyPr>
          <a:lstStyle/>
          <a:p>
            <a:pPr indent="0">
              <a:lnSpc>
                <a:spcPct val="90000"/>
              </a:lnSpc>
              <a:spcBef>
                <a:spcPct val="0"/>
              </a:spcBef>
              <a:spcAft>
                <a:spcPts val="600"/>
              </a:spcAft>
            </a:pPr>
            <a:r>
              <a:rPr lang="en-US" sz="4800" b="1" cap="none" spc="0">
                <a:effectLst>
                  <a:outerShdw blurRad="38100" dist="38100" dir="2700000" algn="tl">
                    <a:srgbClr val="000000">
                      <a:alpha val="43137"/>
                    </a:srgbClr>
                  </a:outerShdw>
                </a:effectLst>
                <a:latin typeface="+mj-lt"/>
                <a:ea typeface="+mj-ea"/>
                <a:cs typeface="+mj-cs"/>
                <a:sym typeface="+mn-ea"/>
              </a:rPr>
              <a:t>Components of earth: lithosphere, hydrosphere, atmosphere and biosphere</a:t>
            </a:r>
            <a:r>
              <a:rPr lang="en-US" sz="4800" b="1" cap="none" spc="0">
                <a:effectLst>
                  <a:outerShdw blurRad="38100" dist="38100" dir="2700000" algn="tl">
                    <a:srgbClr val="000000">
                      <a:alpha val="43137"/>
                    </a:srgbClr>
                  </a:outerShdw>
                </a:effectLst>
                <a:latin typeface="+mj-lt"/>
                <a:ea typeface="+mj-ea"/>
                <a:cs typeface="+mj-cs"/>
              </a:rPr>
              <a:t> </a:t>
            </a:r>
          </a:p>
        </p:txBody>
      </p:sp>
      <p:sp>
        <p:nvSpPr>
          <p:cNvPr id="22"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348098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705600" y="2023110"/>
            <a:ext cx="2285999"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dirty="0">
                <a:solidFill>
                  <a:srgbClr val="0070C0"/>
                </a:solidFill>
                <a:effectLst>
                  <a:outerShdw blurRad="38100" dist="38100" dir="2700000" algn="tl">
                    <a:srgbClr val="000000">
                      <a:alpha val="43137"/>
                    </a:srgbClr>
                  </a:outerShdw>
                </a:effectLst>
                <a:latin typeface="+mj-lt"/>
                <a:ea typeface="+mj-ea"/>
                <a:cs typeface="+mj-cs"/>
              </a:rPr>
              <a:t>Different segments of environment</a:t>
            </a:r>
          </a:p>
          <a:p>
            <a:pPr>
              <a:lnSpc>
                <a:spcPct val="90000"/>
              </a:lnSpc>
              <a:spcBef>
                <a:spcPct val="0"/>
              </a:spcBef>
              <a:spcAft>
                <a:spcPts val="600"/>
              </a:spcAft>
            </a:pPr>
            <a:endParaRPr lang="en-US" sz="3200" dirty="0">
              <a:latin typeface="+mj-lt"/>
              <a:ea typeface="+mj-ea"/>
              <a:cs typeface="+mj-cs"/>
            </a:endParaRPr>
          </a:p>
        </p:txBody>
      </p:sp>
      <p:sp>
        <p:nvSpPr>
          <p:cNvPr id="10" name="Rectangle 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1045" y="245695"/>
            <a:ext cx="1715478"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6563" y="664308"/>
            <a:ext cx="6061974"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173" r="7893"/>
          <a:stretch/>
        </p:blipFill>
        <p:spPr>
          <a:xfrm>
            <a:off x="408928" y="858525"/>
            <a:ext cx="5706228" cy="5211906"/>
          </a:xfrm>
          <a:prstGeom prst="rect">
            <a:avLst/>
          </a:prstGeom>
        </p:spPr>
      </p:pic>
      <p:sp>
        <p:nvSpPr>
          <p:cNvPr id="14" name="Rectangle 1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47951" y="3411145"/>
            <a:ext cx="1719072"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8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16597"/>
            <a:ext cx="548639"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59" y="613954"/>
            <a:ext cx="8180615"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82723" y="809898"/>
            <a:ext cx="7457037"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200" kern="1200">
                <a:solidFill>
                  <a:schemeClr val="tx1"/>
                </a:solidFill>
                <a:latin typeface="+mj-lt"/>
                <a:ea typeface="+mj-ea"/>
                <a:cs typeface="+mj-cs"/>
              </a:rPr>
              <a:t>Atmosphere</a:t>
            </a:r>
          </a:p>
        </p:txBody>
      </p:sp>
      <mc:AlternateContent xmlns:mc="http://schemas.openxmlformats.org/markup-compatibility/2006" xmlns:a14="http://schemas.microsoft.com/office/drawing/2010/main">
        <mc:Choice Requires="a14">
          <p:sp>
            <p:nvSpPr>
              <p:cNvPr id="3" name="TextBox 2"/>
              <p:cNvSpPr txBox="1"/>
              <p:nvPr/>
            </p:nvSpPr>
            <p:spPr>
              <a:xfrm>
                <a:off x="0" y="3124200"/>
                <a:ext cx="8839199" cy="3124658"/>
              </a:xfrm>
              <a:prstGeom prst="rect">
                <a:avLst/>
              </a:prstGeom>
            </p:spPr>
            <p:txBody>
              <a:bodyPr vert="horz" lIns="91440" tIns="45720" rIns="91440" bIns="45720" rtlCol="0" anchor="ctr">
                <a:noAutofit/>
              </a:bodyPr>
              <a:lstStyle/>
              <a:p>
                <a:pPr marL="457200" indent="-228600" algn="just">
                  <a:lnSpc>
                    <a:spcPct val="90000"/>
                  </a:lnSpc>
                  <a:spcAft>
                    <a:spcPts val="600"/>
                  </a:spcAft>
                  <a:buFont typeface="Arial" panose="020B0604020202020204" pitchFamily="34" charset="0"/>
                  <a:buChar char="•"/>
                </a:pPr>
                <a:r>
                  <a:rPr lang="en-US" sz="2400" dirty="0"/>
                  <a:t>The air envelope surrounding the earth is known as Atmosphere. </a:t>
                </a:r>
              </a:p>
              <a:p>
                <a:pPr marL="457200" indent="-228600" algn="just">
                  <a:lnSpc>
                    <a:spcPct val="90000"/>
                  </a:lnSpc>
                  <a:spcAft>
                    <a:spcPts val="600"/>
                  </a:spcAft>
                  <a:buFont typeface="Arial" panose="020B0604020202020204" pitchFamily="34" charset="0"/>
                  <a:buChar char="•"/>
                </a:pPr>
                <a:r>
                  <a:rPr lang="en-US" sz="2400" dirty="0"/>
                  <a:t>This protective envelope surrounding earth helps in sustaining life on earth and protect us from unfriendly environment of outer space </a:t>
                </a:r>
              </a:p>
              <a:p>
                <a:pPr marL="457200" indent="-228600" algn="just">
                  <a:lnSpc>
                    <a:spcPct val="90000"/>
                  </a:lnSpc>
                  <a:spcAft>
                    <a:spcPts val="600"/>
                  </a:spcAft>
                  <a:buFont typeface="Arial" panose="020B0604020202020204" pitchFamily="34" charset="0"/>
                  <a:buChar char="•"/>
                </a:pPr>
                <a:r>
                  <a:rPr lang="en-US" sz="2400" dirty="0"/>
                  <a:t>It extends to the height of </a:t>
                </a:r>
                <a14:m>
                  <m:oMath xmlns:m="http://schemas.openxmlformats.org/officeDocument/2006/math">
                    <m:r>
                      <a:rPr lang="en-US" sz="2400" i="1">
                        <a:latin typeface="Cambria Math" panose="02040503050406030204" pitchFamily="18" charset="0"/>
                      </a:rPr>
                      <m:t>~</m:t>
                    </m:r>
                  </m:oMath>
                </a14:m>
                <a:r>
                  <a:rPr lang="en-US" sz="2400" dirty="0"/>
                  <a:t> 500 km from the earth surface</a:t>
                </a:r>
              </a:p>
              <a:p>
                <a:pPr marL="457200" indent="-228600" algn="just">
                  <a:lnSpc>
                    <a:spcPct val="90000"/>
                  </a:lnSpc>
                  <a:spcAft>
                    <a:spcPts val="600"/>
                  </a:spcAft>
                  <a:buFont typeface="Arial" panose="020B0604020202020204" pitchFamily="34" charset="0"/>
                  <a:buChar char="•"/>
                </a:pPr>
                <a:r>
                  <a:rPr lang="en-US" sz="2400" dirty="0"/>
                  <a:t>It absorbs IR radiation emitted by the sun and reemitted from the earth and thereby control the temperature balance of the earth</a:t>
                </a:r>
              </a:p>
              <a:p>
                <a:pPr marL="457200" lvl="0" indent="-228600" algn="just">
                  <a:lnSpc>
                    <a:spcPct val="90000"/>
                  </a:lnSpc>
                  <a:spcAft>
                    <a:spcPts val="600"/>
                  </a:spcAft>
                  <a:buFont typeface="Arial" panose="020B0604020202020204" pitchFamily="34" charset="0"/>
                  <a:buChar char="•"/>
                </a:pPr>
                <a:r>
                  <a:rPr lang="en-US" sz="2400" dirty="0"/>
                  <a:t>It allows radiation only in the regions of 300-2500 nm (near UV, visible and near IR) and 0.01 – 40 meters (radio waves) at the same time it filters harmful UV radiation below 300 nm</a:t>
                </a:r>
              </a:p>
              <a:p>
                <a:pPr marL="457200" indent="-228600">
                  <a:lnSpc>
                    <a:spcPct val="90000"/>
                  </a:lnSpc>
                  <a:spcAft>
                    <a:spcPts val="600"/>
                  </a:spcAft>
                  <a:buFont typeface="Arial" panose="020B0604020202020204" pitchFamily="34" charset="0"/>
                  <a:buChar char="•"/>
                </a:pPr>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0" y="3124200"/>
                <a:ext cx="8839199" cy="3124658"/>
              </a:xfrm>
              <a:prstGeom prst="rect">
                <a:avLst/>
              </a:prstGeom>
              <a:blipFill>
                <a:blip r:embed="rId2"/>
                <a:stretch>
                  <a:fillRect t="-17383" r="-1034" b="-8008"/>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85313"/>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1028</TotalTime>
  <Words>12564</Words>
  <Application>Microsoft Office PowerPoint</Application>
  <PresentationFormat>On-screen Show (4:3)</PresentationFormat>
  <Paragraphs>1102</Paragraphs>
  <Slides>38</Slides>
  <Notes>6</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SCIENCE </dc:title>
  <dc:creator>Alok Panda</dc:creator>
  <cp:lastModifiedBy>Dr. Alok Panda</cp:lastModifiedBy>
  <cp:revision>10</cp:revision>
  <dcterms:created xsi:type="dcterms:W3CDTF">2020-09-28T09:14:25Z</dcterms:created>
  <dcterms:modified xsi:type="dcterms:W3CDTF">2022-11-11T14:13:58Z</dcterms:modified>
</cp:coreProperties>
</file>